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91" autoAdjust="0"/>
    <p:restoredTop sz="94660" autoAdjust="0"/>
  </p:normalViewPr>
  <p:slideViewPr>
    <p:cSldViewPr>
      <p:cViewPr varScale="1">
        <p:scale>
          <a:sx n="114" d="100"/>
          <a:sy n="114" d="100"/>
        </p:scale>
        <p:origin x="-7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FD16B-B093-441E-892D-FA1BB4FCC141}" type="datetimeFigureOut">
              <a:rPr lang="en-US" smtClean="0"/>
              <a:pPr/>
              <a:t>4/15/2013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50F1DF-5F4D-4ED7-9395-16F997D8529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FD16B-B093-441E-892D-FA1BB4FCC141}" type="datetimeFigureOut">
              <a:rPr lang="en-US" smtClean="0"/>
              <a:pPr/>
              <a:t>4/15/2013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F1DF-5F4D-4ED7-9395-16F997D8529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382000" cy="1015663"/>
          </a:xfrm>
          <a:prstGeom prst="rect">
            <a:avLst/>
          </a:prstGeom>
          <a:solidFill>
            <a:schemeClr val="bg1"/>
          </a:solidFill>
          <a:ln w="38100">
            <a:solidFill>
              <a:schemeClr val="tx1"/>
            </a:solidFill>
          </a:ln>
        </p:spPr>
        <p:txBody>
          <a:bodyPr wrap="square" rtlCol="0">
            <a:spAutoFit/>
          </a:bodyPr>
          <a:lstStyle/>
          <a:p>
            <a:pPr algn="ctr"/>
            <a:r>
              <a:rPr lang="es-ES" sz="6000" b="1" dirty="0" smtClean="0">
                <a:latin typeface="Century Gothic" pitchFamily="34" charset="0"/>
                <a:ea typeface="BestMarker" pitchFamily="2" charset="0"/>
              </a:rPr>
              <a:t>Del trigo a la mesa</a:t>
            </a:r>
            <a:endParaRPr lang="es-ES" sz="6000" b="1" dirty="0">
              <a:latin typeface="Century Gothic" pitchFamily="34" charset="0"/>
              <a:ea typeface="BestMarker" pitchFamily="2" charset="0"/>
            </a:endParaRPr>
          </a:p>
        </p:txBody>
      </p:sp>
      <p:pic>
        <p:nvPicPr>
          <p:cNvPr id="11270" name="Picture 6" descr="http://us.123rf.com/400wm/400/400/begepotam/begepotam0901/begepotam090100085/4150113-wheat-field--view-of-wheat-spikes-from-below.jpg"/>
          <p:cNvPicPr>
            <a:picLocks noChangeAspect="1" noChangeArrowheads="1"/>
          </p:cNvPicPr>
          <p:nvPr/>
        </p:nvPicPr>
        <p:blipFill>
          <a:blip r:embed="rId2" cstate="print"/>
          <a:srcRect/>
          <a:stretch>
            <a:fillRect/>
          </a:stretch>
        </p:blipFill>
        <p:spPr bwMode="auto">
          <a:xfrm>
            <a:off x="228600" y="1447800"/>
            <a:ext cx="4724400" cy="3165349"/>
          </a:xfrm>
          <a:prstGeom prst="rect">
            <a:avLst/>
          </a:prstGeom>
          <a:noFill/>
          <a:ln w="38100">
            <a:solidFill>
              <a:schemeClr val="tx2">
                <a:lumMod val="60000"/>
                <a:lumOff val="40000"/>
              </a:schemeClr>
            </a:solidFill>
          </a:ln>
        </p:spPr>
      </p:pic>
      <p:pic>
        <p:nvPicPr>
          <p:cNvPr id="11272" name="Picture 8" descr="http://beta.images.theglobeandmail.com/64b/report-on-business/international-business/us-business/article9320997.ece/ALTERNATES/w620/153162703.jpg"/>
          <p:cNvPicPr>
            <a:picLocks noChangeAspect="1" noChangeArrowheads="1"/>
          </p:cNvPicPr>
          <p:nvPr/>
        </p:nvPicPr>
        <p:blipFill>
          <a:blip r:embed="rId3" cstate="print"/>
          <a:srcRect l="6503" r="5709"/>
          <a:stretch>
            <a:fillRect/>
          </a:stretch>
        </p:blipFill>
        <p:spPr bwMode="auto">
          <a:xfrm>
            <a:off x="4666356" y="3886200"/>
            <a:ext cx="4278202" cy="2743200"/>
          </a:xfrm>
          <a:prstGeom prst="rect">
            <a:avLst/>
          </a:prstGeom>
          <a:noFill/>
          <a:ln w="38100">
            <a:solidFill>
              <a:schemeClr val="tx2">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slide(fromLeft)">
                                      <p:cBhvr>
                                        <p:cTn id="14" dur="2000"/>
                                        <p:tgtEl>
                                          <p:spTgt spid="1127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11272"/>
                                        </p:tgtEl>
                                        <p:attrNameLst>
                                          <p:attrName>style.visibility</p:attrName>
                                        </p:attrNameLst>
                                      </p:cBhvr>
                                      <p:to>
                                        <p:strVal val="visible"/>
                                      </p:to>
                                    </p:set>
                                    <p:animEffect transition="in" filter="slide(fromRight)">
                                      <p:cBhvr>
                                        <p:cTn id="19"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096000"/>
            <a:ext cx="5410200" cy="461665"/>
          </a:xfrm>
          <a:prstGeom prst="rect">
            <a:avLst/>
          </a:prstGeom>
          <a:noFill/>
        </p:spPr>
        <p:txBody>
          <a:bodyPr wrap="square" rtlCol="0">
            <a:spAutoFit/>
          </a:bodyPr>
          <a:lstStyle/>
          <a:p>
            <a:r>
              <a:rPr lang="es-ES" sz="2400" b="1" dirty="0" smtClean="0">
                <a:latin typeface="Century Gothic" pitchFamily="34" charset="0"/>
              </a:rPr>
              <a:t>Los compradores compran el pan.</a:t>
            </a:r>
          </a:p>
        </p:txBody>
      </p:sp>
      <p:sp>
        <p:nvSpPr>
          <p:cNvPr id="7" name="TextBox 6"/>
          <p:cNvSpPr txBox="1"/>
          <p:nvPr/>
        </p:nvSpPr>
        <p:spPr>
          <a:xfrm>
            <a:off x="457200" y="304800"/>
            <a:ext cx="8153400" cy="923330"/>
          </a:xfrm>
          <a:prstGeom prst="rect">
            <a:avLst/>
          </a:prstGeom>
          <a:solidFill>
            <a:schemeClr val="bg1"/>
          </a:solidFill>
          <a:ln w="38100">
            <a:solidFill>
              <a:schemeClr val="tx1"/>
            </a:solidFill>
          </a:ln>
        </p:spPr>
        <p:txBody>
          <a:bodyPr wrap="square" rtlCol="0">
            <a:spAutoFit/>
          </a:bodyPr>
          <a:lstStyle/>
          <a:p>
            <a:pPr algn="ctr"/>
            <a:r>
              <a:rPr lang="es-ES" sz="5400" b="1" dirty="0" smtClean="0">
                <a:solidFill>
                  <a:srgbClr val="00B050"/>
                </a:solidFill>
                <a:latin typeface="Century Gothic" pitchFamily="34" charset="0"/>
                <a:ea typeface="BestMarker" pitchFamily="2" charset="0"/>
              </a:rPr>
              <a:t>¿Quién compra el pan?</a:t>
            </a:r>
            <a:endParaRPr lang="es-ES" sz="5400" b="1" dirty="0">
              <a:solidFill>
                <a:srgbClr val="00B050"/>
              </a:solidFill>
              <a:latin typeface="Century Gothic" pitchFamily="34" charset="0"/>
              <a:ea typeface="BestMarker" pitchFamily="2" charset="0"/>
            </a:endParaRPr>
          </a:p>
        </p:txBody>
      </p:sp>
      <p:pic>
        <p:nvPicPr>
          <p:cNvPr id="21506" name="Picture 2" descr="http://www.newstank.co.uk/wp-content/uploads/2012/08/Woman-buying-bread.jpg"/>
          <p:cNvPicPr>
            <a:picLocks noChangeAspect="1" noChangeArrowheads="1"/>
          </p:cNvPicPr>
          <p:nvPr/>
        </p:nvPicPr>
        <p:blipFill>
          <a:blip r:embed="rId2" cstate="print"/>
          <a:srcRect/>
          <a:stretch>
            <a:fillRect/>
          </a:stretch>
        </p:blipFill>
        <p:spPr bwMode="auto">
          <a:xfrm>
            <a:off x="4724400" y="2895600"/>
            <a:ext cx="4106586" cy="2743200"/>
          </a:xfrm>
          <a:prstGeom prst="rect">
            <a:avLst/>
          </a:prstGeom>
          <a:noFill/>
          <a:ln w="38100">
            <a:solidFill>
              <a:schemeClr val="tx1"/>
            </a:solidFill>
          </a:ln>
        </p:spPr>
      </p:pic>
      <p:pic>
        <p:nvPicPr>
          <p:cNvPr id="21508" name="Picture 4" descr="http://mediacontrolsus.files.wordpress.com/2012/09/6060679268_073789ebf6_z1.jpeg"/>
          <p:cNvPicPr>
            <a:picLocks noChangeAspect="1" noChangeArrowheads="1"/>
          </p:cNvPicPr>
          <p:nvPr/>
        </p:nvPicPr>
        <p:blipFill>
          <a:blip r:embed="rId3" cstate="print"/>
          <a:srcRect/>
          <a:stretch>
            <a:fillRect/>
          </a:stretch>
        </p:blipFill>
        <p:spPr bwMode="auto">
          <a:xfrm>
            <a:off x="457200" y="1752600"/>
            <a:ext cx="4021040" cy="2971800"/>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5638800"/>
            <a:ext cx="4191000" cy="830997"/>
          </a:xfrm>
          <a:prstGeom prst="rect">
            <a:avLst/>
          </a:prstGeom>
          <a:noFill/>
        </p:spPr>
        <p:txBody>
          <a:bodyPr wrap="square" rtlCol="0">
            <a:spAutoFit/>
          </a:bodyPr>
          <a:lstStyle/>
          <a:p>
            <a:pPr algn="ctr"/>
            <a:r>
              <a:rPr lang="es-ES" sz="2400" b="1" dirty="0" smtClean="0">
                <a:latin typeface="Century Gothic" pitchFamily="34" charset="0"/>
              </a:rPr>
              <a:t>Nosotros comemos el pan en nuestra mesa.</a:t>
            </a:r>
          </a:p>
        </p:txBody>
      </p:sp>
      <p:sp>
        <p:nvSpPr>
          <p:cNvPr id="7" name="TextBox 6"/>
          <p:cNvSpPr txBox="1"/>
          <p:nvPr/>
        </p:nvSpPr>
        <p:spPr>
          <a:xfrm>
            <a:off x="533400" y="304800"/>
            <a:ext cx="7848600" cy="923330"/>
          </a:xfrm>
          <a:prstGeom prst="rect">
            <a:avLst/>
          </a:prstGeom>
          <a:solidFill>
            <a:schemeClr val="bg1"/>
          </a:solidFill>
          <a:ln w="38100">
            <a:solidFill>
              <a:schemeClr val="tx1"/>
            </a:solidFill>
          </a:ln>
        </p:spPr>
        <p:txBody>
          <a:bodyPr wrap="square" rtlCol="0">
            <a:spAutoFit/>
          </a:bodyPr>
          <a:lstStyle/>
          <a:p>
            <a:pPr algn="ctr"/>
            <a:r>
              <a:rPr lang="es-ES" sz="5400" b="1" dirty="0" smtClean="0">
                <a:solidFill>
                  <a:srgbClr val="00B050"/>
                </a:solidFill>
                <a:latin typeface="Century Gothic" pitchFamily="34" charset="0"/>
                <a:ea typeface="BestMarker" pitchFamily="2" charset="0"/>
              </a:rPr>
              <a:t>¿Quién come el pan?</a:t>
            </a:r>
            <a:endParaRPr lang="es-ES" sz="5400" b="1" dirty="0">
              <a:solidFill>
                <a:srgbClr val="00B050"/>
              </a:solidFill>
              <a:latin typeface="Century Gothic" pitchFamily="34" charset="0"/>
              <a:ea typeface="BestMarker" pitchFamily="2" charset="0"/>
            </a:endParaRPr>
          </a:p>
        </p:txBody>
      </p:sp>
      <p:pic>
        <p:nvPicPr>
          <p:cNvPr id="22530" name="Picture 2" descr="http://media.tumblr.com/tumblr_m5jabt6Q9e1qmge04.jpg"/>
          <p:cNvPicPr>
            <a:picLocks noChangeAspect="1" noChangeArrowheads="1"/>
          </p:cNvPicPr>
          <p:nvPr/>
        </p:nvPicPr>
        <p:blipFill>
          <a:blip r:embed="rId2" cstate="print"/>
          <a:srcRect/>
          <a:stretch>
            <a:fillRect/>
          </a:stretch>
        </p:blipFill>
        <p:spPr bwMode="auto">
          <a:xfrm>
            <a:off x="1371600" y="1600200"/>
            <a:ext cx="2204720" cy="2362200"/>
          </a:xfrm>
          <a:prstGeom prst="rect">
            <a:avLst/>
          </a:prstGeom>
          <a:noFill/>
          <a:ln w="19050">
            <a:solidFill>
              <a:schemeClr val="tx1"/>
            </a:solidFill>
          </a:ln>
        </p:spPr>
      </p:pic>
      <p:pic>
        <p:nvPicPr>
          <p:cNvPr id="22532" name="Picture 4" descr="http://resources0.news.com.au/images/2012/03/10/1226295/821352-girls-eating-bread.jpg"/>
          <p:cNvPicPr>
            <a:picLocks noChangeAspect="1" noChangeArrowheads="1"/>
          </p:cNvPicPr>
          <p:nvPr/>
        </p:nvPicPr>
        <p:blipFill>
          <a:blip r:embed="rId3" cstate="print"/>
          <a:srcRect l="8615" r="7692"/>
          <a:stretch>
            <a:fillRect/>
          </a:stretch>
        </p:blipFill>
        <p:spPr bwMode="auto">
          <a:xfrm>
            <a:off x="457200" y="4267200"/>
            <a:ext cx="3511030" cy="2362200"/>
          </a:xfrm>
          <a:prstGeom prst="rect">
            <a:avLst/>
          </a:prstGeom>
          <a:noFill/>
          <a:ln w="19050">
            <a:solidFill>
              <a:schemeClr val="tx1"/>
            </a:solidFill>
          </a:ln>
        </p:spPr>
      </p:pic>
      <p:pic>
        <p:nvPicPr>
          <p:cNvPr id="22536" name="Picture 8" descr="http://blog.myheritage.com/wp-content/uploads/2013/03/Family-Dinner.jpg"/>
          <p:cNvPicPr>
            <a:picLocks noChangeAspect="1" noChangeArrowheads="1"/>
          </p:cNvPicPr>
          <p:nvPr/>
        </p:nvPicPr>
        <p:blipFill>
          <a:blip r:embed="rId4" cstate="print"/>
          <a:srcRect/>
          <a:stretch>
            <a:fillRect/>
          </a:stretch>
        </p:blipFill>
        <p:spPr bwMode="auto">
          <a:xfrm>
            <a:off x="4648200" y="2667000"/>
            <a:ext cx="3810000" cy="2543175"/>
          </a:xfrm>
          <a:prstGeom prst="rect">
            <a:avLst/>
          </a:prstGeom>
          <a:noFill/>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2057400"/>
            <a:ext cx="9144000" cy="1524000"/>
            <a:chOff x="0" y="2057400"/>
            <a:chExt cx="8229600" cy="1371600"/>
          </a:xfrm>
        </p:grpSpPr>
        <p:grpSp>
          <p:nvGrpSpPr>
            <p:cNvPr id="9" name="Group 8"/>
            <p:cNvGrpSpPr/>
            <p:nvPr/>
          </p:nvGrpSpPr>
          <p:grpSpPr>
            <a:xfrm>
              <a:off x="0" y="2057400"/>
              <a:ext cx="4114800" cy="1371600"/>
              <a:chOff x="0" y="2590800"/>
              <a:chExt cx="800100" cy="381000"/>
            </a:xfrm>
          </p:grpSpPr>
          <p:cxnSp>
            <p:nvCxnSpPr>
              <p:cNvPr id="3" name="Straight Connector 2"/>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114800" y="2057400"/>
              <a:ext cx="4114800" cy="1371600"/>
              <a:chOff x="0" y="2590800"/>
              <a:chExt cx="800100" cy="381000"/>
            </a:xfrm>
          </p:grpSpPr>
          <p:cxnSp>
            <p:nvCxnSpPr>
              <p:cNvPr id="14" name="Straight Connector 13"/>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TextBox 18"/>
          <p:cNvSpPr txBox="1"/>
          <p:nvPr/>
        </p:nvSpPr>
        <p:spPr>
          <a:xfrm>
            <a:off x="3581398" y="2703493"/>
            <a:ext cx="1981202" cy="954107"/>
          </a:xfrm>
          <a:prstGeom prst="rect">
            <a:avLst/>
          </a:prstGeom>
          <a:noFill/>
        </p:spPr>
        <p:txBody>
          <a:bodyPr wrap="square" rtlCol="0">
            <a:spAutoFit/>
          </a:bodyPr>
          <a:lstStyle/>
          <a:p>
            <a:pPr algn="ctr"/>
            <a:r>
              <a:rPr lang="es-ES" sz="2800" dirty="0" smtClean="0">
                <a:latin typeface="Century Gothic" pitchFamily="34" charset="0"/>
              </a:rPr>
              <a:t>al</a:t>
            </a:r>
            <a:br>
              <a:rPr lang="es-ES" sz="2800" dirty="0" smtClean="0">
                <a:latin typeface="Century Gothic" pitchFamily="34" charset="0"/>
              </a:rPr>
            </a:br>
            <a:r>
              <a:rPr lang="es-ES" sz="2800" dirty="0" smtClean="0">
                <a:latin typeface="Century Gothic" pitchFamily="34" charset="0"/>
              </a:rPr>
              <a:t>igual que</a:t>
            </a:r>
            <a:endParaRPr lang="es-ES" sz="2800" dirty="0">
              <a:latin typeface="Century Gothic" pitchFamily="34" charset="0"/>
            </a:endParaRPr>
          </a:p>
        </p:txBody>
      </p:sp>
      <p:pic>
        <p:nvPicPr>
          <p:cNvPr id="20" name="Picture 2" descr="http://www.celli.it/wp-content/uploads/2008/11/T250-working-in-the-field-01.jpg"/>
          <p:cNvPicPr>
            <a:picLocks noChangeAspect="1" noChangeArrowheads="1"/>
          </p:cNvPicPr>
          <p:nvPr/>
        </p:nvPicPr>
        <p:blipFill>
          <a:blip r:embed="rId2" cstate="print"/>
          <a:srcRect/>
          <a:stretch>
            <a:fillRect/>
          </a:stretch>
        </p:blipFill>
        <p:spPr bwMode="auto">
          <a:xfrm>
            <a:off x="507026" y="3962400"/>
            <a:ext cx="2598154" cy="1951502"/>
          </a:xfrm>
          <a:prstGeom prst="rect">
            <a:avLst/>
          </a:prstGeom>
          <a:noFill/>
          <a:ln w="38100">
            <a:solidFill>
              <a:schemeClr val="tx1"/>
            </a:solidFill>
          </a:ln>
        </p:spPr>
      </p:pic>
      <p:pic>
        <p:nvPicPr>
          <p:cNvPr id="1026" name="Picture 2" descr="http://apogeemedia.net/userfiles/farmer2_story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6992" y="709644"/>
            <a:ext cx="2458188" cy="2557432"/>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pic>
        <p:nvPicPr>
          <p:cNvPr id="22" name="Picture 4" descr="http://www.visualphotos.com/photo/2x4768386/farmer_driving_combine_harvester_24mrk0063rf.jpg"/>
          <p:cNvPicPr>
            <a:picLocks noChangeAspect="1" noChangeArrowheads="1"/>
          </p:cNvPicPr>
          <p:nvPr/>
        </p:nvPicPr>
        <p:blipFill>
          <a:blip r:embed="rId4" cstate="print"/>
          <a:srcRect t="6312" r="154" b="8481"/>
          <a:stretch>
            <a:fillRect/>
          </a:stretch>
        </p:blipFill>
        <p:spPr bwMode="auto">
          <a:xfrm>
            <a:off x="5623008" y="1112535"/>
            <a:ext cx="3207376" cy="2138251"/>
          </a:xfrm>
          <a:prstGeom prst="rect">
            <a:avLst/>
          </a:prstGeom>
          <a:noFill/>
          <a:ln w="38100">
            <a:solidFill>
              <a:schemeClr val="tx1"/>
            </a:solidFill>
          </a:ln>
        </p:spPr>
      </p:pic>
      <p:pic>
        <p:nvPicPr>
          <p:cNvPr id="23" name="Picture 2" descr="http://thumbs.dreamstime.com/thumblarge_301/1219112292CciDpj.jpg"/>
          <p:cNvPicPr>
            <a:picLocks noChangeAspect="1" noChangeArrowheads="1"/>
          </p:cNvPicPr>
          <p:nvPr/>
        </p:nvPicPr>
        <p:blipFill>
          <a:blip r:embed="rId5" cstate="print"/>
          <a:srcRect/>
          <a:stretch>
            <a:fillRect/>
          </a:stretch>
        </p:blipFill>
        <p:spPr bwMode="auto">
          <a:xfrm>
            <a:off x="5773585" y="3820146"/>
            <a:ext cx="2981347" cy="2236010"/>
          </a:xfrm>
          <a:prstGeom prst="rect">
            <a:avLst/>
          </a:prstGeom>
          <a:noFill/>
          <a:ln w="38100">
            <a:solidFill>
              <a:schemeClr val="tx1"/>
            </a:solidFill>
          </a:ln>
        </p:spPr>
      </p:pic>
      <p:sp>
        <p:nvSpPr>
          <p:cNvPr id="21" name="TextBox 20"/>
          <p:cNvSpPr txBox="1"/>
          <p:nvPr/>
        </p:nvSpPr>
        <p:spPr>
          <a:xfrm>
            <a:off x="377489" y="6172200"/>
            <a:ext cx="6382188" cy="461665"/>
          </a:xfrm>
          <a:prstGeom prst="rect">
            <a:avLst/>
          </a:prstGeom>
          <a:solidFill>
            <a:schemeClr val="bg1"/>
          </a:solidFill>
          <a:ln>
            <a:solidFill>
              <a:schemeClr val="tx1"/>
            </a:solidFill>
          </a:ln>
        </p:spPr>
        <p:txBody>
          <a:bodyPr wrap="square" rtlCol="0">
            <a:spAutoFit/>
          </a:bodyPr>
          <a:lstStyle/>
          <a:p>
            <a:r>
              <a:rPr lang="es-ES" sz="2400" dirty="0" smtClean="0">
                <a:latin typeface="Century Gothic" pitchFamily="34" charset="0"/>
              </a:rPr>
              <a:t>Factor de relación: ayuda a hacer pan al</a:t>
            </a:r>
            <a:endParaRPr lang="es-ES" sz="2400" dirty="0">
              <a:latin typeface="Century Gothic" pitchFamily="34" charset="0"/>
            </a:endParaRPr>
          </a:p>
        </p:txBody>
      </p:sp>
    </p:spTree>
    <p:extLst>
      <p:ext uri="{BB962C8B-B14F-4D97-AF65-F5344CB8AC3E}">
        <p14:creationId xmlns:p14="http://schemas.microsoft.com/office/powerpoint/2010/main" xmlns="" val="30941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2057400"/>
            <a:ext cx="9144000" cy="1524000"/>
            <a:chOff x="0" y="2057400"/>
            <a:chExt cx="8229600" cy="1371600"/>
          </a:xfrm>
        </p:grpSpPr>
        <p:grpSp>
          <p:nvGrpSpPr>
            <p:cNvPr id="9" name="Group 8"/>
            <p:cNvGrpSpPr/>
            <p:nvPr/>
          </p:nvGrpSpPr>
          <p:grpSpPr>
            <a:xfrm>
              <a:off x="0" y="2057400"/>
              <a:ext cx="4114800" cy="1371600"/>
              <a:chOff x="0" y="2590800"/>
              <a:chExt cx="800100" cy="381000"/>
            </a:xfrm>
          </p:grpSpPr>
          <p:cxnSp>
            <p:nvCxnSpPr>
              <p:cNvPr id="3" name="Straight Connector 2"/>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114800" y="2057400"/>
              <a:ext cx="4114800" cy="1371600"/>
              <a:chOff x="0" y="2590800"/>
              <a:chExt cx="800100" cy="381000"/>
            </a:xfrm>
          </p:grpSpPr>
          <p:cxnSp>
            <p:nvCxnSpPr>
              <p:cNvPr id="14" name="Straight Connector 13"/>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7" name="Picture 4" descr="http://1.bp.blogspot.com/-J5IRB9NoifQ/T2HhzQzIk2I/AAAAAAAAA7s/oO_ZDfAHb4Q/s1600/truck-driver.gif"/>
          <p:cNvPicPr>
            <a:picLocks noChangeAspect="1" noChangeArrowheads="1"/>
          </p:cNvPicPr>
          <p:nvPr/>
        </p:nvPicPr>
        <p:blipFill>
          <a:blip r:embed="rId2" cstate="print"/>
          <a:srcRect/>
          <a:stretch>
            <a:fillRect/>
          </a:stretch>
        </p:blipFill>
        <p:spPr bwMode="auto">
          <a:xfrm>
            <a:off x="472603" y="985882"/>
            <a:ext cx="2667000" cy="2391556"/>
          </a:xfrm>
          <a:prstGeom prst="rect">
            <a:avLst/>
          </a:prstGeom>
          <a:noFill/>
          <a:ln w="38100">
            <a:solidFill>
              <a:schemeClr val="tx1"/>
            </a:solidFill>
          </a:ln>
        </p:spPr>
      </p:pic>
      <p:pic>
        <p:nvPicPr>
          <p:cNvPr id="18" name="Picture 2" descr="http://www.tankersolutions.co.nz/PictureLibrary/Gallery/ActusBulkGrainTruck.JPG"/>
          <p:cNvPicPr>
            <a:picLocks noChangeAspect="1" noChangeArrowheads="1"/>
          </p:cNvPicPr>
          <p:nvPr/>
        </p:nvPicPr>
        <p:blipFill>
          <a:blip r:embed="rId3" cstate="print"/>
          <a:srcRect/>
          <a:stretch>
            <a:fillRect/>
          </a:stretch>
        </p:blipFill>
        <p:spPr bwMode="auto">
          <a:xfrm>
            <a:off x="179067" y="3844726"/>
            <a:ext cx="3304362" cy="1883331"/>
          </a:xfrm>
          <a:prstGeom prst="rect">
            <a:avLst/>
          </a:prstGeom>
          <a:noFill/>
          <a:ln w="38100">
            <a:solidFill>
              <a:schemeClr val="tx1"/>
            </a:solidFill>
          </a:ln>
        </p:spPr>
      </p:pic>
      <p:pic>
        <p:nvPicPr>
          <p:cNvPr id="21" name="Picture 4" descr="Jared Van Camp operates Nellcôte's flour mill."/>
          <p:cNvPicPr>
            <a:picLocks noChangeAspect="1" noChangeArrowheads="1"/>
          </p:cNvPicPr>
          <p:nvPr/>
        </p:nvPicPr>
        <p:blipFill>
          <a:blip r:embed="rId4" cstate="print"/>
          <a:srcRect/>
          <a:stretch>
            <a:fillRect/>
          </a:stretch>
        </p:blipFill>
        <p:spPr bwMode="auto">
          <a:xfrm>
            <a:off x="6206507" y="951469"/>
            <a:ext cx="2391555" cy="2391556"/>
          </a:xfrm>
          <a:prstGeom prst="rect">
            <a:avLst/>
          </a:prstGeom>
          <a:noFill/>
          <a:ln w="38100">
            <a:solidFill>
              <a:schemeClr val="tx1"/>
            </a:solidFill>
          </a:ln>
        </p:spPr>
      </p:pic>
      <p:pic>
        <p:nvPicPr>
          <p:cNvPr id="24" name="Picture 2" descr="wheat flour mill"/>
          <p:cNvPicPr>
            <a:picLocks noChangeAspect="1" noChangeArrowheads="1"/>
          </p:cNvPicPr>
          <p:nvPr/>
        </p:nvPicPr>
        <p:blipFill>
          <a:blip r:embed="rId5" cstate="print"/>
          <a:srcRect/>
          <a:stretch>
            <a:fillRect/>
          </a:stretch>
        </p:blipFill>
        <p:spPr bwMode="auto">
          <a:xfrm>
            <a:off x="6231088" y="3844725"/>
            <a:ext cx="2612865" cy="2612865"/>
          </a:xfrm>
          <a:prstGeom prst="rect">
            <a:avLst/>
          </a:prstGeom>
          <a:noFill/>
          <a:ln w="38100">
            <a:solidFill>
              <a:schemeClr val="tx1"/>
            </a:solidFill>
          </a:ln>
        </p:spPr>
      </p:pic>
      <p:sp>
        <p:nvSpPr>
          <p:cNvPr id="20" name="TextBox 19"/>
          <p:cNvSpPr txBox="1"/>
          <p:nvPr/>
        </p:nvSpPr>
        <p:spPr>
          <a:xfrm>
            <a:off x="3581398" y="2703493"/>
            <a:ext cx="1981202" cy="954107"/>
          </a:xfrm>
          <a:prstGeom prst="rect">
            <a:avLst/>
          </a:prstGeom>
          <a:noFill/>
        </p:spPr>
        <p:txBody>
          <a:bodyPr wrap="square" rtlCol="0">
            <a:spAutoFit/>
          </a:bodyPr>
          <a:lstStyle/>
          <a:p>
            <a:pPr algn="ctr"/>
            <a:r>
              <a:rPr lang="es-ES" sz="2800" dirty="0" smtClean="0">
                <a:latin typeface="Century Gothic" pitchFamily="34" charset="0"/>
              </a:rPr>
              <a:t>al</a:t>
            </a:r>
            <a:br>
              <a:rPr lang="es-ES" sz="2800" dirty="0" smtClean="0">
                <a:latin typeface="Century Gothic" pitchFamily="34" charset="0"/>
              </a:rPr>
            </a:br>
            <a:r>
              <a:rPr lang="es-ES" sz="2800" dirty="0" smtClean="0">
                <a:latin typeface="Century Gothic" pitchFamily="34" charset="0"/>
              </a:rPr>
              <a:t>igual que</a:t>
            </a:r>
            <a:endParaRPr lang="es-ES" sz="2800" dirty="0">
              <a:latin typeface="Century Gothic" pitchFamily="34" charset="0"/>
            </a:endParaRPr>
          </a:p>
        </p:txBody>
      </p:sp>
    </p:spTree>
    <p:extLst>
      <p:ext uri="{BB962C8B-B14F-4D97-AF65-F5344CB8AC3E}">
        <p14:creationId xmlns:p14="http://schemas.microsoft.com/office/powerpoint/2010/main" xmlns="" val="37657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2057400"/>
            <a:ext cx="9144000" cy="1524000"/>
            <a:chOff x="0" y="2057400"/>
            <a:chExt cx="8229600" cy="1371600"/>
          </a:xfrm>
        </p:grpSpPr>
        <p:grpSp>
          <p:nvGrpSpPr>
            <p:cNvPr id="9" name="Group 8"/>
            <p:cNvGrpSpPr/>
            <p:nvPr/>
          </p:nvGrpSpPr>
          <p:grpSpPr>
            <a:xfrm>
              <a:off x="0" y="2057400"/>
              <a:ext cx="4114800" cy="1371600"/>
              <a:chOff x="0" y="2590800"/>
              <a:chExt cx="800100" cy="381000"/>
            </a:xfrm>
          </p:grpSpPr>
          <p:cxnSp>
            <p:nvCxnSpPr>
              <p:cNvPr id="3" name="Straight Connector 2"/>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114800" y="2057400"/>
              <a:ext cx="4114800" cy="1371600"/>
              <a:chOff x="0" y="2590800"/>
              <a:chExt cx="800100" cy="381000"/>
            </a:xfrm>
          </p:grpSpPr>
          <p:cxnSp>
            <p:nvCxnSpPr>
              <p:cNvPr id="14" name="Straight Connector 13"/>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0" name="Picture 2" descr="Boudin Bakery master baker Fernando Padilla dumps a bag of flour into a mixer to make sourdough bread at Boudin Bakery April 21, 2008 in San Francisco, California. Boudin, the oldest continuously operating business in San Francisco and the original Sourdough French bread maker is being forced to raise prices on its popular sourdough bread as the cost of flour has nearly tripled in the past year due to high wheat prices caused by strong worldwide demand and increased price speculation."/>
          <p:cNvPicPr>
            <a:picLocks noChangeAspect="1" noChangeArrowheads="1"/>
          </p:cNvPicPr>
          <p:nvPr/>
        </p:nvPicPr>
        <p:blipFill>
          <a:blip r:embed="rId2" cstate="print"/>
          <a:srcRect/>
          <a:stretch>
            <a:fillRect/>
          </a:stretch>
        </p:blipFill>
        <p:spPr bwMode="auto">
          <a:xfrm>
            <a:off x="163052" y="875422"/>
            <a:ext cx="3331028" cy="2363955"/>
          </a:xfrm>
          <a:prstGeom prst="rect">
            <a:avLst/>
          </a:prstGeom>
          <a:noFill/>
          <a:ln w="38100">
            <a:solidFill>
              <a:schemeClr val="tx1"/>
            </a:solidFill>
          </a:ln>
        </p:spPr>
      </p:pic>
      <p:pic>
        <p:nvPicPr>
          <p:cNvPr id="23" name="Picture 4" descr="http://www.fairfieldbread.com/wp-content/uploads/2011/07/shaping-I.jpg"/>
          <p:cNvPicPr>
            <a:picLocks noChangeAspect="1" noChangeArrowheads="1"/>
          </p:cNvPicPr>
          <p:nvPr/>
        </p:nvPicPr>
        <p:blipFill>
          <a:blip r:embed="rId3" cstate="print"/>
          <a:srcRect/>
          <a:stretch>
            <a:fillRect/>
          </a:stretch>
        </p:blipFill>
        <p:spPr bwMode="auto">
          <a:xfrm>
            <a:off x="533400" y="3733800"/>
            <a:ext cx="2133600" cy="2844800"/>
          </a:xfrm>
          <a:prstGeom prst="rect">
            <a:avLst/>
          </a:prstGeom>
          <a:noFill/>
          <a:ln w="38100">
            <a:solidFill>
              <a:schemeClr val="tx1"/>
            </a:solidFill>
          </a:ln>
        </p:spPr>
      </p:pic>
      <p:pic>
        <p:nvPicPr>
          <p:cNvPr id="26" name="Picture 2" descr="http://www.theparisreview.org/blog/wp-content/uploads/2010/11/wonderbread.jpg"/>
          <p:cNvPicPr>
            <a:picLocks noChangeAspect="1" noChangeArrowheads="1"/>
          </p:cNvPicPr>
          <p:nvPr/>
        </p:nvPicPr>
        <p:blipFill rotWithShape="1">
          <a:blip r:embed="rId4" cstate="print"/>
          <a:srcRect l="7093"/>
          <a:stretch/>
        </p:blipFill>
        <p:spPr bwMode="auto">
          <a:xfrm>
            <a:off x="5884606" y="875422"/>
            <a:ext cx="3020610" cy="2438400"/>
          </a:xfrm>
          <a:prstGeom prst="rect">
            <a:avLst/>
          </a:prstGeom>
          <a:noFill/>
          <a:ln w="38100">
            <a:solidFill>
              <a:schemeClr val="tx1"/>
            </a:solidFill>
          </a:ln>
        </p:spPr>
      </p:pic>
      <p:pic>
        <p:nvPicPr>
          <p:cNvPr id="27" name="Picture 4" descr="http://mediacontrolsus.files.wordpress.com/2012/09/6060679268_073789ebf6_z1.jpeg"/>
          <p:cNvPicPr>
            <a:picLocks noChangeAspect="1" noChangeArrowheads="1"/>
          </p:cNvPicPr>
          <p:nvPr/>
        </p:nvPicPr>
        <p:blipFill>
          <a:blip r:embed="rId5" cstate="print"/>
          <a:srcRect/>
          <a:stretch>
            <a:fillRect/>
          </a:stretch>
        </p:blipFill>
        <p:spPr bwMode="auto">
          <a:xfrm>
            <a:off x="5654016" y="3906626"/>
            <a:ext cx="3295036" cy="2435238"/>
          </a:xfrm>
          <a:prstGeom prst="rect">
            <a:avLst/>
          </a:prstGeom>
          <a:noFill/>
          <a:ln w="38100">
            <a:solidFill>
              <a:schemeClr val="tx1"/>
            </a:solidFill>
          </a:ln>
        </p:spPr>
      </p:pic>
      <p:sp>
        <p:nvSpPr>
          <p:cNvPr id="17" name="TextBox 16"/>
          <p:cNvSpPr txBox="1"/>
          <p:nvPr/>
        </p:nvSpPr>
        <p:spPr>
          <a:xfrm>
            <a:off x="3581398" y="2703493"/>
            <a:ext cx="1981202" cy="954107"/>
          </a:xfrm>
          <a:prstGeom prst="rect">
            <a:avLst/>
          </a:prstGeom>
          <a:noFill/>
        </p:spPr>
        <p:txBody>
          <a:bodyPr wrap="square" rtlCol="0">
            <a:spAutoFit/>
          </a:bodyPr>
          <a:lstStyle/>
          <a:p>
            <a:pPr algn="ctr"/>
            <a:r>
              <a:rPr lang="es-ES" sz="2800" dirty="0" smtClean="0">
                <a:latin typeface="Century Gothic" pitchFamily="34" charset="0"/>
              </a:rPr>
              <a:t>al</a:t>
            </a:r>
            <a:br>
              <a:rPr lang="es-ES" sz="2800" dirty="0" smtClean="0">
                <a:latin typeface="Century Gothic" pitchFamily="34" charset="0"/>
              </a:rPr>
            </a:br>
            <a:r>
              <a:rPr lang="es-ES" sz="2800" dirty="0" smtClean="0">
                <a:latin typeface="Century Gothic" pitchFamily="34" charset="0"/>
              </a:rPr>
              <a:t>igual que</a:t>
            </a:r>
            <a:endParaRPr lang="es-ES" sz="2800" dirty="0">
              <a:latin typeface="Century Gothic" pitchFamily="34" charset="0"/>
            </a:endParaRPr>
          </a:p>
        </p:txBody>
      </p:sp>
    </p:spTree>
    <p:extLst>
      <p:ext uri="{BB962C8B-B14F-4D97-AF65-F5344CB8AC3E}">
        <p14:creationId xmlns:p14="http://schemas.microsoft.com/office/powerpoint/2010/main" xmlns="" val="32771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2057400"/>
            <a:ext cx="9144000" cy="1524000"/>
            <a:chOff x="0" y="2057400"/>
            <a:chExt cx="8229600" cy="1371600"/>
          </a:xfrm>
        </p:grpSpPr>
        <p:grpSp>
          <p:nvGrpSpPr>
            <p:cNvPr id="9" name="Group 8"/>
            <p:cNvGrpSpPr/>
            <p:nvPr/>
          </p:nvGrpSpPr>
          <p:grpSpPr>
            <a:xfrm>
              <a:off x="0" y="2057400"/>
              <a:ext cx="4114800" cy="1371600"/>
              <a:chOff x="0" y="2590800"/>
              <a:chExt cx="800100" cy="381000"/>
            </a:xfrm>
          </p:grpSpPr>
          <p:cxnSp>
            <p:nvCxnSpPr>
              <p:cNvPr id="3" name="Straight Connector 2"/>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flipH="1">
              <a:off x="4114800" y="2057400"/>
              <a:ext cx="4114800" cy="1371600"/>
              <a:chOff x="0" y="2590800"/>
              <a:chExt cx="800100" cy="381000"/>
            </a:xfrm>
          </p:grpSpPr>
          <p:cxnSp>
            <p:nvCxnSpPr>
              <p:cNvPr id="14" name="Straight Connector 13"/>
              <p:cNvCxnSpPr/>
              <p:nvPr/>
            </p:nvCxnSpPr>
            <p:spPr>
              <a:xfrm>
                <a:off x="0" y="29718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9600" y="2590800"/>
                <a:ext cx="1905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7" name="Picture 10" descr="http://us.123rf.com/400wm/400/400/ariwasabi/ariwasabi1011/ariwasabi101100036/8294734-smiling-woman-sales-clerk-giving-baguette-bread-to-customer-camera--isolated-on-white-background.jpg"/>
          <p:cNvPicPr>
            <a:picLocks noChangeAspect="1" noChangeArrowheads="1"/>
          </p:cNvPicPr>
          <p:nvPr/>
        </p:nvPicPr>
        <p:blipFill>
          <a:blip r:embed="rId2" cstate="print"/>
          <a:srcRect/>
          <a:stretch>
            <a:fillRect/>
          </a:stretch>
        </p:blipFill>
        <p:spPr bwMode="auto">
          <a:xfrm>
            <a:off x="599882" y="265471"/>
            <a:ext cx="2230815" cy="3140468"/>
          </a:xfrm>
          <a:prstGeom prst="rect">
            <a:avLst/>
          </a:prstGeom>
          <a:noFill/>
          <a:ln w="28575">
            <a:solidFill>
              <a:schemeClr val="tx1"/>
            </a:solidFill>
          </a:ln>
        </p:spPr>
      </p:pic>
      <p:pic>
        <p:nvPicPr>
          <p:cNvPr id="18" name="Picture 2" descr="http://www.newstank.co.uk/wp-content/uploads/2012/08/Woman-buying-bread.jpg"/>
          <p:cNvPicPr>
            <a:picLocks noChangeAspect="1" noChangeArrowheads="1"/>
          </p:cNvPicPr>
          <p:nvPr/>
        </p:nvPicPr>
        <p:blipFill>
          <a:blip r:embed="rId3" cstate="print"/>
          <a:srcRect/>
          <a:stretch>
            <a:fillRect/>
          </a:stretch>
        </p:blipFill>
        <p:spPr bwMode="auto">
          <a:xfrm>
            <a:off x="194187" y="3822290"/>
            <a:ext cx="3194011" cy="2133600"/>
          </a:xfrm>
          <a:prstGeom prst="rect">
            <a:avLst/>
          </a:prstGeom>
          <a:noFill/>
          <a:ln w="38100">
            <a:solidFill>
              <a:schemeClr val="tx1"/>
            </a:solidFill>
          </a:ln>
        </p:spPr>
      </p:pic>
      <p:pic>
        <p:nvPicPr>
          <p:cNvPr id="21" name="Picture 8" descr="http://blog.myheritage.com/wp-content/uploads/2013/03/Family-Dinner.jpg"/>
          <p:cNvPicPr>
            <a:picLocks noChangeAspect="1" noChangeArrowheads="1"/>
          </p:cNvPicPr>
          <p:nvPr/>
        </p:nvPicPr>
        <p:blipFill>
          <a:blip r:embed="rId4" cstate="print"/>
          <a:srcRect/>
          <a:stretch>
            <a:fillRect/>
          </a:stretch>
        </p:blipFill>
        <p:spPr bwMode="auto">
          <a:xfrm>
            <a:off x="5116284" y="3822290"/>
            <a:ext cx="3810000" cy="2543175"/>
          </a:xfrm>
          <a:prstGeom prst="rect">
            <a:avLst/>
          </a:prstGeom>
          <a:noFill/>
          <a:ln w="38100">
            <a:solidFill>
              <a:schemeClr val="tx1"/>
            </a:solidFill>
          </a:ln>
        </p:spPr>
      </p:pic>
      <p:pic>
        <p:nvPicPr>
          <p:cNvPr id="2050" name="Picture 2" descr="http://us.cdn4.123rf.com/168nwm/acanonguy/acanonguy1110/acanonguy111000017/10781966-beautiful-hispanic-woman-cutting-brea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8400" y="317435"/>
            <a:ext cx="2133600" cy="3172078"/>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3581398" y="2703493"/>
            <a:ext cx="1981202" cy="954107"/>
          </a:xfrm>
          <a:prstGeom prst="rect">
            <a:avLst/>
          </a:prstGeom>
          <a:noFill/>
        </p:spPr>
        <p:txBody>
          <a:bodyPr wrap="square" rtlCol="0">
            <a:spAutoFit/>
          </a:bodyPr>
          <a:lstStyle/>
          <a:p>
            <a:pPr algn="ctr"/>
            <a:r>
              <a:rPr lang="es-ES" sz="2800" dirty="0" smtClean="0">
                <a:latin typeface="Century Gothic" pitchFamily="34" charset="0"/>
              </a:rPr>
              <a:t>al</a:t>
            </a:r>
            <a:br>
              <a:rPr lang="es-ES" sz="2800" dirty="0" smtClean="0">
                <a:latin typeface="Century Gothic" pitchFamily="34" charset="0"/>
              </a:rPr>
            </a:br>
            <a:r>
              <a:rPr lang="es-ES" sz="2800" dirty="0" smtClean="0">
                <a:latin typeface="Century Gothic" pitchFamily="34" charset="0"/>
              </a:rPr>
              <a:t>igual que</a:t>
            </a:r>
            <a:endParaRPr lang="es-ES" sz="2800" dirty="0">
              <a:latin typeface="Century Gothic" pitchFamily="34" charset="0"/>
            </a:endParaRPr>
          </a:p>
        </p:txBody>
      </p:sp>
    </p:spTree>
    <p:extLst>
      <p:ext uri="{BB962C8B-B14F-4D97-AF65-F5344CB8AC3E}">
        <p14:creationId xmlns:p14="http://schemas.microsoft.com/office/powerpoint/2010/main" xmlns="" val="351433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28601"/>
            <a:ext cx="5791200" cy="830997"/>
          </a:xfrm>
          <a:prstGeom prst="rect">
            <a:avLst/>
          </a:prstGeom>
          <a:solidFill>
            <a:schemeClr val="bg1"/>
          </a:solidFill>
          <a:ln w="38100">
            <a:solidFill>
              <a:schemeClr val="tx1"/>
            </a:solidFill>
          </a:ln>
        </p:spPr>
        <p:txBody>
          <a:bodyPr wrap="square" rtlCol="0">
            <a:spAutoFit/>
          </a:bodyPr>
          <a:lstStyle/>
          <a:p>
            <a:pPr algn="ctr"/>
            <a:r>
              <a:rPr lang="es-ES" sz="4800" b="1" dirty="0" smtClean="0">
                <a:solidFill>
                  <a:schemeClr val="accent6">
                    <a:lumMod val="75000"/>
                  </a:schemeClr>
                </a:solidFill>
                <a:latin typeface="Century Gothic" pitchFamily="34" charset="0"/>
                <a:ea typeface="BestMarker" pitchFamily="2" charset="0"/>
              </a:rPr>
              <a:t>Contenido</a:t>
            </a:r>
            <a:endParaRPr lang="es-ES" sz="4800" b="1" dirty="0">
              <a:solidFill>
                <a:schemeClr val="accent6">
                  <a:lumMod val="75000"/>
                </a:schemeClr>
              </a:solidFill>
              <a:latin typeface="Century Gothic" pitchFamily="34" charset="0"/>
              <a:ea typeface="BestMarker" pitchFamily="2" charset="0"/>
            </a:endParaRPr>
          </a:p>
        </p:txBody>
      </p:sp>
      <p:sp>
        <p:nvSpPr>
          <p:cNvPr id="19" name="TextBox 18"/>
          <p:cNvSpPr txBox="1"/>
          <p:nvPr/>
        </p:nvSpPr>
        <p:spPr>
          <a:xfrm>
            <a:off x="457200" y="1447800"/>
            <a:ext cx="8458200" cy="5178341"/>
          </a:xfrm>
          <a:prstGeom prst="rect">
            <a:avLst/>
          </a:prstGeom>
          <a:ln w="38100"/>
        </p:spPr>
        <p:style>
          <a:lnRef idx="1">
            <a:schemeClr val="accent6"/>
          </a:lnRef>
          <a:fillRef idx="2">
            <a:schemeClr val="accent6"/>
          </a:fillRef>
          <a:effectRef idx="1">
            <a:schemeClr val="accent6"/>
          </a:effectRef>
          <a:fontRef idx="minor">
            <a:schemeClr val="dk1"/>
          </a:fontRef>
        </p:style>
        <p:txBody>
          <a:bodyPr wrap="square" rtlCol="0">
            <a:spAutoFit/>
          </a:bodyPr>
          <a:lstStyle/>
          <a:p>
            <a:pPr>
              <a:tabLst>
                <a:tab pos="6172200" algn="l"/>
              </a:tabLst>
            </a:pPr>
            <a:endParaRPr lang="es-ES" sz="1050" b="1" dirty="0" smtClean="0">
              <a:latin typeface="Century Gothic" pitchFamily="34" charset="0"/>
            </a:endParaRPr>
          </a:p>
          <a:p>
            <a:pPr>
              <a:tabLst>
                <a:tab pos="6172200" algn="l"/>
              </a:tabLst>
            </a:pPr>
            <a:r>
              <a:rPr lang="es-ES" sz="2000" b="1" dirty="0" smtClean="0">
                <a:latin typeface="Century Gothic" pitchFamily="34" charset="0"/>
              </a:rPr>
              <a:t>Un </a:t>
            </a:r>
            <a:r>
              <a:rPr lang="es-ES" sz="2000" b="1" dirty="0" smtClean="0">
                <a:solidFill>
                  <a:schemeClr val="accent6">
                    <a:lumMod val="75000"/>
                  </a:schemeClr>
                </a:solidFill>
                <a:latin typeface="Century Gothic" pitchFamily="34" charset="0"/>
              </a:rPr>
              <a:t>granjero</a:t>
            </a:r>
            <a:r>
              <a:rPr lang="es-ES" sz="2000" b="1" dirty="0" smtClean="0">
                <a:latin typeface="Century Gothic" pitchFamily="34" charset="0"/>
              </a:rPr>
              <a:t> planta el trigo	página 3</a:t>
            </a:r>
          </a:p>
          <a:p>
            <a:pPr>
              <a:tabLst>
                <a:tab pos="6172200" algn="l"/>
              </a:tabLst>
            </a:pPr>
            <a:r>
              <a:rPr lang="es-ES" sz="2000" b="1" dirty="0" smtClean="0">
                <a:latin typeface="Century Gothic" pitchFamily="34" charset="0"/>
              </a:rPr>
              <a:t>                                             </a:t>
            </a:r>
          </a:p>
          <a:p>
            <a:pPr>
              <a:tabLst>
                <a:tab pos="6172200" algn="l"/>
              </a:tabLst>
            </a:pPr>
            <a:r>
              <a:rPr lang="es-ES" sz="2000" b="1" dirty="0" smtClean="0">
                <a:latin typeface="Century Gothic" pitchFamily="34" charset="0"/>
              </a:rPr>
              <a:t>Un </a:t>
            </a:r>
            <a:r>
              <a:rPr lang="es-ES" sz="2000" b="1" dirty="0" smtClean="0">
                <a:solidFill>
                  <a:schemeClr val="accent6">
                    <a:lumMod val="75000"/>
                  </a:schemeClr>
                </a:solidFill>
                <a:latin typeface="Century Gothic" pitchFamily="34" charset="0"/>
              </a:rPr>
              <a:t>segadora</a:t>
            </a:r>
            <a:r>
              <a:rPr lang="es-ES" sz="2000" b="1" dirty="0" smtClean="0">
                <a:latin typeface="Century Gothic" pitchFamily="34" charset="0"/>
              </a:rPr>
              <a:t> corta el trigo	página 4</a:t>
            </a:r>
          </a:p>
          <a:p>
            <a:pPr>
              <a:tabLst>
                <a:tab pos="6172200" algn="l"/>
              </a:tabLst>
            </a:pPr>
            <a:endParaRPr lang="es-ES" sz="2000" b="1" dirty="0" smtClean="0">
              <a:latin typeface="Century Gothic" pitchFamily="34" charset="0"/>
            </a:endParaRPr>
          </a:p>
          <a:p>
            <a:pPr>
              <a:tabLst>
                <a:tab pos="6172200" algn="l"/>
              </a:tabLst>
            </a:pPr>
            <a:r>
              <a:rPr lang="es-ES" sz="2000" b="1" dirty="0" smtClean="0">
                <a:latin typeface="Century Gothic" pitchFamily="34" charset="0"/>
              </a:rPr>
              <a:t>Un </a:t>
            </a:r>
            <a:r>
              <a:rPr lang="es-ES" sz="2000" b="1" dirty="0" smtClean="0">
                <a:solidFill>
                  <a:schemeClr val="accent6">
                    <a:lumMod val="75000"/>
                  </a:schemeClr>
                </a:solidFill>
                <a:latin typeface="Century Gothic" pitchFamily="34" charset="0"/>
              </a:rPr>
              <a:t>camionero </a:t>
            </a:r>
            <a:r>
              <a:rPr lang="es-ES" sz="2000" b="1" dirty="0" smtClean="0">
                <a:latin typeface="Century Gothic" pitchFamily="34" charset="0"/>
              </a:rPr>
              <a:t>lleva las semillas al molino	página 5</a:t>
            </a:r>
          </a:p>
          <a:p>
            <a:pPr>
              <a:tabLst>
                <a:tab pos="6172200" algn="l"/>
              </a:tabLst>
            </a:pPr>
            <a:endParaRPr lang="es-ES" sz="2400" b="1" dirty="0" smtClean="0">
              <a:latin typeface="Century Gothic" pitchFamily="34" charset="0"/>
            </a:endParaRPr>
          </a:p>
          <a:p>
            <a:pPr>
              <a:tabLst>
                <a:tab pos="6172200" algn="l"/>
              </a:tabLst>
            </a:pPr>
            <a:r>
              <a:rPr lang="es-ES" sz="2000" b="1" dirty="0" smtClean="0">
                <a:latin typeface="Century Gothic" pitchFamily="34" charset="0"/>
              </a:rPr>
              <a:t>Un </a:t>
            </a:r>
            <a:r>
              <a:rPr lang="es-ES" sz="2000" b="1" dirty="0" smtClean="0">
                <a:solidFill>
                  <a:schemeClr val="accent6">
                    <a:lumMod val="75000"/>
                  </a:schemeClr>
                </a:solidFill>
                <a:latin typeface="Century Gothic" pitchFamily="34" charset="0"/>
              </a:rPr>
              <a:t>molinero</a:t>
            </a:r>
            <a:r>
              <a:rPr lang="es-ES" sz="2000" b="1" dirty="0" smtClean="0">
                <a:latin typeface="Century Gothic" pitchFamily="34" charset="0"/>
              </a:rPr>
              <a:t> hace la harina	página 6</a:t>
            </a:r>
          </a:p>
          <a:p>
            <a:pPr>
              <a:tabLst>
                <a:tab pos="6172200" algn="l"/>
              </a:tabLst>
            </a:pPr>
            <a:endParaRPr lang="es-ES" sz="2000" b="1" dirty="0" smtClean="0">
              <a:latin typeface="Century Gothic" pitchFamily="34" charset="0"/>
            </a:endParaRPr>
          </a:p>
          <a:p>
            <a:pPr>
              <a:tabLst>
                <a:tab pos="6172200" algn="l"/>
              </a:tabLst>
            </a:pPr>
            <a:r>
              <a:rPr lang="es-ES" sz="2000" b="1" dirty="0" smtClean="0">
                <a:latin typeface="Century Gothic" pitchFamily="34" charset="0"/>
              </a:rPr>
              <a:t>Un </a:t>
            </a:r>
            <a:r>
              <a:rPr lang="es-ES" sz="2000" b="1" dirty="0" smtClean="0">
                <a:solidFill>
                  <a:schemeClr val="accent6">
                    <a:lumMod val="75000"/>
                  </a:schemeClr>
                </a:solidFill>
                <a:latin typeface="Century Gothic" pitchFamily="34" charset="0"/>
              </a:rPr>
              <a:t>panadero</a:t>
            </a:r>
            <a:r>
              <a:rPr lang="es-ES" sz="2000" b="1" dirty="0" smtClean="0">
                <a:latin typeface="Century Gothic" pitchFamily="34" charset="0"/>
              </a:rPr>
              <a:t> hace el pan	páginas 7 y 8</a:t>
            </a:r>
          </a:p>
          <a:p>
            <a:pPr>
              <a:tabLst>
                <a:tab pos="6172200" algn="l"/>
              </a:tabLst>
            </a:pPr>
            <a:endParaRPr lang="es-ES" sz="2000" b="1" dirty="0" smtClean="0">
              <a:latin typeface="Century Gothic" pitchFamily="34" charset="0"/>
            </a:endParaRPr>
          </a:p>
          <a:p>
            <a:pPr>
              <a:tabLst>
                <a:tab pos="6172200" algn="l"/>
              </a:tabLst>
            </a:pPr>
            <a:r>
              <a:rPr lang="es-ES" sz="2000" b="1" dirty="0" smtClean="0">
                <a:latin typeface="Century Gothic" pitchFamily="34" charset="0"/>
              </a:rPr>
              <a:t>Una </a:t>
            </a:r>
            <a:r>
              <a:rPr lang="es-ES" sz="2000" b="1" dirty="0" smtClean="0">
                <a:solidFill>
                  <a:schemeClr val="accent6">
                    <a:lumMod val="75000"/>
                  </a:schemeClr>
                </a:solidFill>
                <a:latin typeface="Century Gothic" pitchFamily="34" charset="0"/>
              </a:rPr>
              <a:t>dependiente</a:t>
            </a:r>
            <a:r>
              <a:rPr lang="es-ES" sz="2000" b="1" dirty="0" smtClean="0">
                <a:latin typeface="Century Gothic" pitchFamily="34" charset="0"/>
              </a:rPr>
              <a:t> vende el pan	página 9</a:t>
            </a:r>
          </a:p>
          <a:p>
            <a:pPr>
              <a:tabLst>
                <a:tab pos="6172200" algn="l"/>
              </a:tabLst>
            </a:pPr>
            <a:endParaRPr lang="es-ES" sz="2000" b="1" dirty="0" smtClean="0">
              <a:latin typeface="Century Gothic" pitchFamily="34" charset="0"/>
            </a:endParaRPr>
          </a:p>
          <a:p>
            <a:pPr>
              <a:tabLst>
                <a:tab pos="6172200" algn="l"/>
              </a:tabLst>
            </a:pPr>
            <a:r>
              <a:rPr lang="es-ES" sz="2000" b="1" dirty="0" smtClean="0">
                <a:latin typeface="Century Gothic" pitchFamily="34" charset="0"/>
              </a:rPr>
              <a:t>Un </a:t>
            </a:r>
            <a:r>
              <a:rPr lang="es-ES" sz="2000" b="1" dirty="0" smtClean="0">
                <a:solidFill>
                  <a:schemeClr val="accent6">
                    <a:lumMod val="75000"/>
                  </a:schemeClr>
                </a:solidFill>
                <a:latin typeface="Century Gothic" pitchFamily="34" charset="0"/>
              </a:rPr>
              <a:t>comprador</a:t>
            </a:r>
            <a:r>
              <a:rPr lang="es-ES" sz="2000" b="1" dirty="0" smtClean="0">
                <a:latin typeface="Century Gothic" pitchFamily="34" charset="0"/>
              </a:rPr>
              <a:t> compra el pan	página 10</a:t>
            </a:r>
          </a:p>
          <a:p>
            <a:pPr>
              <a:tabLst>
                <a:tab pos="6172200" algn="l"/>
              </a:tabLst>
            </a:pPr>
            <a:endParaRPr lang="es-ES" sz="2000" b="1" dirty="0" smtClean="0">
              <a:latin typeface="Century Gothic" pitchFamily="34" charset="0"/>
            </a:endParaRPr>
          </a:p>
          <a:p>
            <a:pPr>
              <a:tabLst>
                <a:tab pos="6172200" algn="l"/>
              </a:tabLst>
            </a:pPr>
            <a:r>
              <a:rPr lang="es-ES" sz="2000" b="1" dirty="0" smtClean="0">
                <a:solidFill>
                  <a:schemeClr val="accent6">
                    <a:lumMod val="75000"/>
                  </a:schemeClr>
                </a:solidFill>
                <a:latin typeface="Century Gothic" pitchFamily="34" charset="0"/>
              </a:rPr>
              <a:t>Nosotros</a:t>
            </a:r>
            <a:r>
              <a:rPr lang="es-ES" sz="2000" b="1" dirty="0" smtClean="0">
                <a:latin typeface="Century Gothic" pitchFamily="34" charset="0"/>
              </a:rPr>
              <a:t> comemos el pan	página 11</a:t>
            </a:r>
          </a:p>
          <a:p>
            <a:pPr>
              <a:tabLst>
                <a:tab pos="6172200" algn="l"/>
              </a:tabLst>
            </a:pPr>
            <a:endParaRPr lang="es-ES" sz="1000" b="1" dirty="0" smtClean="0">
              <a:latin typeface="Century Gothic" pitchFamily="34" charset="0"/>
            </a:endParaRPr>
          </a:p>
        </p:txBody>
      </p:sp>
      <p:pic>
        <p:nvPicPr>
          <p:cNvPr id="25" name="Picture 24" descr="3am_wheat_color2.png"/>
          <p:cNvPicPr>
            <a:picLocks noChangeAspect="1"/>
          </p:cNvPicPr>
          <p:nvPr/>
        </p:nvPicPr>
        <p:blipFill>
          <a:blip r:embed="rId2" cstate="print"/>
          <a:stretch>
            <a:fillRect/>
          </a:stretch>
        </p:blipFill>
        <p:spPr>
          <a:xfrm>
            <a:off x="8001000" y="152400"/>
            <a:ext cx="227575" cy="1065281"/>
          </a:xfrm>
          <a:prstGeom prst="rect">
            <a:avLst/>
          </a:prstGeom>
        </p:spPr>
      </p:pic>
      <p:pic>
        <p:nvPicPr>
          <p:cNvPr id="26" name="Picture 25" descr="3am_wheat_color2.png"/>
          <p:cNvPicPr>
            <a:picLocks noChangeAspect="1"/>
          </p:cNvPicPr>
          <p:nvPr/>
        </p:nvPicPr>
        <p:blipFill>
          <a:blip r:embed="rId2" cstate="print"/>
          <a:stretch>
            <a:fillRect/>
          </a:stretch>
        </p:blipFill>
        <p:spPr>
          <a:xfrm>
            <a:off x="8153400" y="457200"/>
            <a:ext cx="227575" cy="1065281"/>
          </a:xfrm>
          <a:prstGeom prst="rect">
            <a:avLst/>
          </a:prstGeom>
        </p:spPr>
      </p:pic>
      <p:pic>
        <p:nvPicPr>
          <p:cNvPr id="27" name="Picture 26" descr="3am_wheat_color2.png"/>
          <p:cNvPicPr>
            <a:picLocks noChangeAspect="1"/>
          </p:cNvPicPr>
          <p:nvPr/>
        </p:nvPicPr>
        <p:blipFill>
          <a:blip r:embed="rId2" cstate="print"/>
          <a:stretch>
            <a:fillRect/>
          </a:stretch>
        </p:blipFill>
        <p:spPr>
          <a:xfrm>
            <a:off x="8305800" y="609600"/>
            <a:ext cx="227575" cy="1065281"/>
          </a:xfrm>
          <a:prstGeom prst="rect">
            <a:avLst/>
          </a:prstGeom>
        </p:spPr>
      </p:pic>
      <p:pic>
        <p:nvPicPr>
          <p:cNvPr id="28" name="Picture 6" descr="http://static6.depositphotos.com/1006542/638/i/950/depositphotos_6381763-Hand-full-of-ripe-wheat-seeds.jpg"/>
          <p:cNvPicPr>
            <a:picLocks noChangeAspect="1" noChangeArrowheads="1"/>
          </p:cNvPicPr>
          <p:nvPr/>
        </p:nvPicPr>
        <p:blipFill>
          <a:blip r:embed="rId3" cstate="print"/>
          <a:srcRect/>
          <a:stretch>
            <a:fillRect/>
          </a:stretch>
        </p:blipFill>
        <p:spPr bwMode="auto">
          <a:xfrm>
            <a:off x="457200" y="228600"/>
            <a:ext cx="1287132" cy="857250"/>
          </a:xfrm>
          <a:prstGeom prst="rect">
            <a:avLst/>
          </a:prstGeom>
          <a:noFill/>
          <a:ln w="127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923330"/>
          </a:xfrm>
          <a:prstGeom prst="rect">
            <a:avLst/>
          </a:prstGeom>
          <a:solidFill>
            <a:schemeClr val="bg1"/>
          </a:solidFill>
          <a:ln w="38100">
            <a:solidFill>
              <a:schemeClr val="tx1"/>
            </a:solidFill>
          </a:ln>
        </p:spPr>
        <p:txBody>
          <a:bodyPr wrap="square" rtlCol="0">
            <a:spAutoFit/>
          </a:bodyPr>
          <a:lstStyle/>
          <a:p>
            <a:pPr algn="ctr"/>
            <a:r>
              <a:rPr lang="es-ES" sz="5400" b="1" dirty="0" smtClean="0">
                <a:solidFill>
                  <a:srgbClr val="00B050"/>
                </a:solidFill>
                <a:latin typeface="Century Gothic" pitchFamily="34" charset="0"/>
                <a:ea typeface="BestMarker" pitchFamily="2" charset="0"/>
              </a:rPr>
              <a:t>¿Quién planta el trigo?</a:t>
            </a:r>
            <a:endParaRPr lang="es-ES" sz="5400" b="1" dirty="0">
              <a:solidFill>
                <a:srgbClr val="00B050"/>
              </a:solidFill>
              <a:latin typeface="Century Gothic" pitchFamily="34" charset="0"/>
              <a:ea typeface="BestMarker" pitchFamily="2" charset="0"/>
            </a:endParaRPr>
          </a:p>
        </p:txBody>
      </p:sp>
      <p:pic>
        <p:nvPicPr>
          <p:cNvPr id="14338" name="Picture 2" descr="http://www.celli.it/wp-content/uploads/2008/11/T250-working-in-the-field-01.jpg"/>
          <p:cNvPicPr>
            <a:picLocks noChangeAspect="1" noChangeArrowheads="1"/>
          </p:cNvPicPr>
          <p:nvPr/>
        </p:nvPicPr>
        <p:blipFill>
          <a:blip r:embed="rId2" cstate="print"/>
          <a:srcRect/>
          <a:stretch>
            <a:fillRect/>
          </a:stretch>
        </p:blipFill>
        <p:spPr bwMode="auto">
          <a:xfrm>
            <a:off x="533400" y="1337345"/>
            <a:ext cx="4971036" cy="3733800"/>
          </a:xfrm>
          <a:prstGeom prst="rect">
            <a:avLst/>
          </a:prstGeom>
          <a:noFill/>
          <a:ln w="38100">
            <a:solidFill>
              <a:schemeClr val="tx1"/>
            </a:solidFill>
          </a:ln>
        </p:spPr>
      </p:pic>
      <p:sp>
        <p:nvSpPr>
          <p:cNvPr id="4" name="TextBox 3"/>
          <p:cNvSpPr txBox="1"/>
          <p:nvPr/>
        </p:nvSpPr>
        <p:spPr>
          <a:xfrm>
            <a:off x="457200" y="5257800"/>
            <a:ext cx="8458200" cy="1200329"/>
          </a:xfrm>
          <a:prstGeom prst="rect">
            <a:avLst/>
          </a:prstGeom>
          <a:noFill/>
        </p:spPr>
        <p:txBody>
          <a:bodyPr wrap="square" rtlCol="0">
            <a:spAutoFit/>
          </a:bodyPr>
          <a:lstStyle/>
          <a:p>
            <a:r>
              <a:rPr lang="es-ES" sz="2400" b="1" dirty="0" smtClean="0">
                <a:latin typeface="Century Gothic" pitchFamily="34" charset="0"/>
              </a:rPr>
              <a:t>Un granjero usa un </a:t>
            </a:r>
            <a:r>
              <a:rPr lang="es-ES" sz="2400" b="1" dirty="0" smtClean="0">
                <a:solidFill>
                  <a:srgbClr val="FF0000"/>
                </a:solidFill>
                <a:latin typeface="Century Gothic" pitchFamily="34" charset="0"/>
              </a:rPr>
              <a:t>tractor</a:t>
            </a:r>
            <a:r>
              <a:rPr lang="es-ES" sz="2400" b="1" dirty="0" smtClean="0">
                <a:latin typeface="Century Gothic" pitchFamily="34" charset="0"/>
              </a:rPr>
              <a:t> para plantar su trigo.</a:t>
            </a:r>
          </a:p>
          <a:p>
            <a:r>
              <a:rPr lang="es-ES" sz="2400" b="1" dirty="0" smtClean="0">
                <a:latin typeface="Century Gothic" pitchFamily="34" charset="0"/>
              </a:rPr>
              <a:t>Las semillas necesitan sol y lluvia para crecer a plantas.</a:t>
            </a:r>
          </a:p>
          <a:p>
            <a:r>
              <a:rPr lang="es-ES" sz="2400" b="1" dirty="0" smtClean="0">
                <a:latin typeface="Century Gothic" pitchFamily="34" charset="0"/>
              </a:rPr>
              <a:t>Cuando las plantas están listas se vuelven doradas.</a:t>
            </a:r>
            <a:endParaRPr lang="es-ES" dirty="0">
              <a:latin typeface="Century Gothic" pitchFamily="34" charset="0"/>
            </a:endParaRPr>
          </a:p>
        </p:txBody>
      </p:sp>
      <p:pic>
        <p:nvPicPr>
          <p:cNvPr id="14342" name="Picture 6" descr="http://static6.depositphotos.com/1006542/638/i/950/depositphotos_6381763-Hand-full-of-ripe-wheat-seeds.jpg"/>
          <p:cNvPicPr>
            <a:picLocks noChangeAspect="1" noChangeArrowheads="1"/>
          </p:cNvPicPr>
          <p:nvPr/>
        </p:nvPicPr>
        <p:blipFill>
          <a:blip r:embed="rId3" cstate="print"/>
          <a:srcRect/>
          <a:stretch>
            <a:fillRect/>
          </a:stretch>
        </p:blipFill>
        <p:spPr bwMode="auto">
          <a:xfrm>
            <a:off x="5714999" y="1337345"/>
            <a:ext cx="3232131" cy="2152650"/>
          </a:xfrm>
          <a:prstGeom prst="rect">
            <a:avLst/>
          </a:prstGeom>
          <a:noFill/>
          <a:ln w="28575">
            <a:solidFill>
              <a:schemeClr val="tx1"/>
            </a:solidFill>
          </a:ln>
        </p:spPr>
      </p:pic>
      <p:pic>
        <p:nvPicPr>
          <p:cNvPr id="6" name="Picture 2" descr="http://apogeemedia.net/userfiles/farmer2_story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9000" y="3631707"/>
            <a:ext cx="1680226" cy="1748062"/>
          </a:xfrm>
          <a:prstGeom prst="rect">
            <a:avLst/>
          </a:prstGeom>
          <a:noFill/>
          <a:ln w="38100">
            <a:solidFill>
              <a:schemeClr val="tx1"/>
            </a:solidFill>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82000" cy="923330"/>
          </a:xfrm>
          <a:prstGeom prst="rect">
            <a:avLst/>
          </a:prstGeom>
          <a:solidFill>
            <a:schemeClr val="bg1"/>
          </a:solidFill>
          <a:ln w="38100">
            <a:solidFill>
              <a:schemeClr val="tx1"/>
            </a:solidFill>
          </a:ln>
        </p:spPr>
        <p:txBody>
          <a:bodyPr wrap="square" rtlCol="0">
            <a:spAutoFit/>
          </a:bodyPr>
          <a:lstStyle/>
          <a:p>
            <a:pPr algn="ctr"/>
            <a:r>
              <a:rPr lang="es-ES" sz="5400" b="1" dirty="0" smtClean="0">
                <a:solidFill>
                  <a:srgbClr val="00B050"/>
                </a:solidFill>
                <a:latin typeface="Century Gothic" pitchFamily="34" charset="0"/>
                <a:ea typeface="BestMarker" pitchFamily="2" charset="0"/>
              </a:rPr>
              <a:t>¿Quién corta el trigo?</a:t>
            </a:r>
            <a:endParaRPr lang="es-ES" sz="5400" b="1" dirty="0">
              <a:solidFill>
                <a:srgbClr val="00B050"/>
              </a:solidFill>
              <a:latin typeface="Century Gothic" pitchFamily="34" charset="0"/>
              <a:ea typeface="BestMarker" pitchFamily="2" charset="0"/>
            </a:endParaRPr>
          </a:p>
        </p:txBody>
      </p:sp>
      <p:pic>
        <p:nvPicPr>
          <p:cNvPr id="15362" name="Picture 2" descr="http://thumbs.dreamstime.com/thumblarge_301/1219112292CciDpj.jpg"/>
          <p:cNvPicPr>
            <a:picLocks noChangeAspect="1" noChangeArrowheads="1"/>
          </p:cNvPicPr>
          <p:nvPr/>
        </p:nvPicPr>
        <p:blipFill>
          <a:blip r:embed="rId2" cstate="print"/>
          <a:srcRect/>
          <a:stretch>
            <a:fillRect/>
          </a:stretch>
        </p:blipFill>
        <p:spPr bwMode="auto">
          <a:xfrm>
            <a:off x="457200" y="1371600"/>
            <a:ext cx="5105400" cy="3829050"/>
          </a:xfrm>
          <a:prstGeom prst="rect">
            <a:avLst/>
          </a:prstGeom>
          <a:noFill/>
          <a:ln w="38100">
            <a:solidFill>
              <a:schemeClr val="tx1"/>
            </a:solidFill>
          </a:ln>
        </p:spPr>
      </p:pic>
      <p:sp>
        <p:nvSpPr>
          <p:cNvPr id="4" name="TextBox 3"/>
          <p:cNvSpPr txBox="1"/>
          <p:nvPr/>
        </p:nvSpPr>
        <p:spPr>
          <a:xfrm>
            <a:off x="533400" y="5334000"/>
            <a:ext cx="7772400" cy="1200329"/>
          </a:xfrm>
          <a:prstGeom prst="rect">
            <a:avLst/>
          </a:prstGeom>
          <a:noFill/>
        </p:spPr>
        <p:txBody>
          <a:bodyPr wrap="square" rtlCol="0">
            <a:spAutoFit/>
          </a:bodyPr>
          <a:lstStyle/>
          <a:p>
            <a:r>
              <a:rPr lang="es-ES" sz="2400" b="1" dirty="0" smtClean="0">
                <a:latin typeface="Century Gothic" pitchFamily="34" charset="0"/>
              </a:rPr>
              <a:t>Una segadora corta el trigo con una </a:t>
            </a:r>
            <a:r>
              <a:rPr lang="es-ES" sz="2400" b="1" dirty="0" smtClean="0">
                <a:solidFill>
                  <a:srgbClr val="FF0000"/>
                </a:solidFill>
                <a:latin typeface="Century Gothic" pitchFamily="34" charset="0"/>
              </a:rPr>
              <a:t>cosechadora</a:t>
            </a:r>
            <a:r>
              <a:rPr lang="es-ES" sz="2400" b="1" dirty="0" smtClean="0">
                <a:latin typeface="Century Gothic" pitchFamily="34" charset="0"/>
              </a:rPr>
              <a:t>.</a:t>
            </a:r>
          </a:p>
          <a:p>
            <a:r>
              <a:rPr lang="es-ES" sz="2400" b="1" dirty="0" smtClean="0">
                <a:latin typeface="Century Gothic" pitchFamily="34" charset="0"/>
              </a:rPr>
              <a:t>Una </a:t>
            </a:r>
            <a:r>
              <a:rPr lang="es-ES" sz="2400" b="1" dirty="0" smtClean="0">
                <a:solidFill>
                  <a:srgbClr val="FF0000"/>
                </a:solidFill>
                <a:latin typeface="Century Gothic" pitchFamily="34" charset="0"/>
              </a:rPr>
              <a:t>cosechadora</a:t>
            </a:r>
            <a:r>
              <a:rPr lang="es-ES" sz="2400" b="1" dirty="0" smtClean="0">
                <a:latin typeface="Century Gothic" pitchFamily="34" charset="0"/>
              </a:rPr>
              <a:t> hace dos trabajos.</a:t>
            </a:r>
          </a:p>
          <a:p>
            <a:r>
              <a:rPr lang="es-ES" sz="2400" b="1" dirty="0" smtClean="0">
                <a:latin typeface="Century Gothic" pitchFamily="34" charset="0"/>
              </a:rPr>
              <a:t>Corta el trigo y separa las semillas.</a:t>
            </a:r>
            <a:endParaRPr lang="es-ES" dirty="0">
              <a:latin typeface="Century Gothic" pitchFamily="34" charset="0"/>
            </a:endParaRPr>
          </a:p>
        </p:txBody>
      </p:sp>
      <p:pic>
        <p:nvPicPr>
          <p:cNvPr id="15364" name="Picture 4" descr="http://www.visualphotos.com/photo/2x4768386/farmer_driving_combine_harvester_24mrk0063rf.jpg"/>
          <p:cNvPicPr>
            <a:picLocks noChangeAspect="1" noChangeArrowheads="1"/>
          </p:cNvPicPr>
          <p:nvPr/>
        </p:nvPicPr>
        <p:blipFill>
          <a:blip r:embed="rId3" cstate="print"/>
          <a:srcRect t="6312" r="154" b="8481"/>
          <a:stretch>
            <a:fillRect/>
          </a:stretch>
        </p:blipFill>
        <p:spPr bwMode="auto">
          <a:xfrm>
            <a:off x="5943600" y="2514600"/>
            <a:ext cx="2857500" cy="1905000"/>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534400" cy="677108"/>
          </a:xfrm>
          <a:prstGeom prst="rect">
            <a:avLst/>
          </a:prstGeom>
          <a:solidFill>
            <a:schemeClr val="bg1"/>
          </a:solidFill>
          <a:ln w="38100">
            <a:solidFill>
              <a:schemeClr val="tx1"/>
            </a:solidFill>
          </a:ln>
        </p:spPr>
        <p:txBody>
          <a:bodyPr wrap="square" rtlCol="0">
            <a:spAutoFit/>
          </a:bodyPr>
          <a:lstStyle/>
          <a:p>
            <a:pPr algn="ctr"/>
            <a:r>
              <a:rPr lang="es-ES" sz="3800" b="1" dirty="0" smtClean="0">
                <a:solidFill>
                  <a:srgbClr val="00B050"/>
                </a:solidFill>
                <a:latin typeface="Century Gothic" pitchFamily="34" charset="0"/>
                <a:ea typeface="BestMarker" pitchFamily="2" charset="0"/>
              </a:rPr>
              <a:t>¿Quién lleva las semillas al molino?</a:t>
            </a:r>
            <a:endParaRPr lang="es-ES" sz="3800" b="1" dirty="0">
              <a:solidFill>
                <a:srgbClr val="00B050"/>
              </a:solidFill>
              <a:latin typeface="Century Gothic" pitchFamily="34" charset="0"/>
              <a:ea typeface="BestMarker" pitchFamily="2" charset="0"/>
            </a:endParaRPr>
          </a:p>
        </p:txBody>
      </p:sp>
      <p:sp>
        <p:nvSpPr>
          <p:cNvPr id="4" name="TextBox 3"/>
          <p:cNvSpPr txBox="1"/>
          <p:nvPr/>
        </p:nvSpPr>
        <p:spPr>
          <a:xfrm>
            <a:off x="1295400" y="5486400"/>
            <a:ext cx="7239000" cy="830997"/>
          </a:xfrm>
          <a:prstGeom prst="rect">
            <a:avLst/>
          </a:prstGeom>
          <a:noFill/>
        </p:spPr>
        <p:txBody>
          <a:bodyPr wrap="square" rtlCol="0">
            <a:spAutoFit/>
          </a:bodyPr>
          <a:lstStyle/>
          <a:p>
            <a:r>
              <a:rPr lang="es-ES" sz="2400" b="1" dirty="0" smtClean="0">
                <a:latin typeface="Century Gothic" pitchFamily="34" charset="0"/>
              </a:rPr>
              <a:t>Un camionero lleva las semillas al </a:t>
            </a:r>
            <a:r>
              <a:rPr lang="es-ES" sz="2400" b="1" dirty="0" smtClean="0">
                <a:solidFill>
                  <a:srgbClr val="FF0000"/>
                </a:solidFill>
                <a:latin typeface="Century Gothic" pitchFamily="34" charset="0"/>
              </a:rPr>
              <a:t>molino</a:t>
            </a:r>
            <a:r>
              <a:rPr lang="es-ES" sz="2400" b="1" dirty="0" smtClean="0">
                <a:latin typeface="Century Gothic" pitchFamily="34" charset="0"/>
              </a:rPr>
              <a:t>.</a:t>
            </a:r>
          </a:p>
          <a:p>
            <a:r>
              <a:rPr lang="es-ES" sz="2400" b="1" dirty="0" smtClean="0">
                <a:latin typeface="Century Gothic" pitchFamily="34" charset="0"/>
              </a:rPr>
              <a:t>Las semillas de trigo se llaman </a:t>
            </a:r>
            <a:r>
              <a:rPr lang="es-ES" sz="2400" b="1" dirty="0" smtClean="0">
                <a:solidFill>
                  <a:srgbClr val="FF0000"/>
                </a:solidFill>
                <a:latin typeface="Century Gothic" pitchFamily="34" charset="0"/>
              </a:rPr>
              <a:t>granos</a:t>
            </a:r>
            <a:r>
              <a:rPr lang="es-ES" sz="2400" b="1" dirty="0" smtClean="0">
                <a:latin typeface="Century Gothic" pitchFamily="34" charset="0"/>
              </a:rPr>
              <a:t>.</a:t>
            </a:r>
            <a:endParaRPr lang="es-ES" sz="2400" b="1" dirty="0">
              <a:latin typeface="Century Gothic" pitchFamily="34" charset="0"/>
            </a:endParaRPr>
          </a:p>
        </p:txBody>
      </p:sp>
      <p:pic>
        <p:nvPicPr>
          <p:cNvPr id="16388" name="Picture 4" descr="http://1.bp.blogspot.com/-J5IRB9NoifQ/T2HhzQzIk2I/AAAAAAAAA7s/oO_ZDfAHb4Q/s1600/truck-driver.gif"/>
          <p:cNvPicPr>
            <a:picLocks noChangeAspect="1" noChangeArrowheads="1"/>
          </p:cNvPicPr>
          <p:nvPr/>
        </p:nvPicPr>
        <p:blipFill>
          <a:blip r:embed="rId2" cstate="print"/>
          <a:srcRect/>
          <a:stretch>
            <a:fillRect/>
          </a:stretch>
        </p:blipFill>
        <p:spPr bwMode="auto">
          <a:xfrm>
            <a:off x="533400" y="1828800"/>
            <a:ext cx="2667000" cy="2391556"/>
          </a:xfrm>
          <a:prstGeom prst="rect">
            <a:avLst/>
          </a:prstGeom>
          <a:noFill/>
          <a:ln w="38100">
            <a:solidFill>
              <a:schemeClr val="tx1"/>
            </a:solidFill>
          </a:ln>
        </p:spPr>
      </p:pic>
      <p:pic>
        <p:nvPicPr>
          <p:cNvPr id="7170" name="Picture 2" descr="http://www.tankersolutions.co.nz/PictureLibrary/Gallery/ActusBulkGrainTruck.JPG"/>
          <p:cNvPicPr>
            <a:picLocks noChangeAspect="1" noChangeArrowheads="1"/>
          </p:cNvPicPr>
          <p:nvPr/>
        </p:nvPicPr>
        <p:blipFill>
          <a:blip r:embed="rId3" cstate="print"/>
          <a:srcRect/>
          <a:stretch>
            <a:fillRect/>
          </a:stretch>
        </p:blipFill>
        <p:spPr bwMode="auto">
          <a:xfrm>
            <a:off x="3429000" y="1295400"/>
            <a:ext cx="5481503" cy="3124200"/>
          </a:xfrm>
          <a:prstGeom prst="rect">
            <a:avLst/>
          </a:prstGeom>
          <a:noFill/>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153400" cy="923330"/>
          </a:xfrm>
          <a:prstGeom prst="rect">
            <a:avLst/>
          </a:prstGeom>
          <a:solidFill>
            <a:schemeClr val="bg1"/>
          </a:solidFill>
          <a:ln w="38100">
            <a:solidFill>
              <a:schemeClr val="tx1"/>
            </a:solidFill>
          </a:ln>
        </p:spPr>
        <p:txBody>
          <a:bodyPr wrap="square" rtlCol="0">
            <a:spAutoFit/>
          </a:bodyPr>
          <a:lstStyle/>
          <a:p>
            <a:pPr algn="ctr"/>
            <a:r>
              <a:rPr lang="es-ES" sz="5400" b="1" smtClean="0">
                <a:solidFill>
                  <a:srgbClr val="00B050"/>
                </a:solidFill>
                <a:latin typeface="Century Gothic" pitchFamily="34" charset="0"/>
                <a:ea typeface="BestMarker" pitchFamily="2" charset="0"/>
              </a:rPr>
              <a:t>¿</a:t>
            </a:r>
            <a:r>
              <a:rPr lang="es-ES" sz="5400" b="1" smtClean="0">
                <a:solidFill>
                  <a:srgbClr val="00B050"/>
                </a:solidFill>
                <a:latin typeface="Century Gothic" pitchFamily="34" charset="0"/>
                <a:ea typeface="BestMarker" pitchFamily="2" charset="0"/>
              </a:rPr>
              <a:t>Quién </a:t>
            </a:r>
            <a:r>
              <a:rPr lang="es-ES" sz="5400" b="1" dirty="0" smtClean="0">
                <a:solidFill>
                  <a:srgbClr val="00B050"/>
                </a:solidFill>
                <a:latin typeface="Century Gothic" pitchFamily="34" charset="0"/>
                <a:ea typeface="BestMarker" pitchFamily="2" charset="0"/>
              </a:rPr>
              <a:t>hace la harina?</a:t>
            </a:r>
            <a:endParaRPr lang="es-ES" sz="5400" b="1" dirty="0">
              <a:solidFill>
                <a:srgbClr val="00B050"/>
              </a:solidFill>
              <a:latin typeface="Century Gothic" pitchFamily="34" charset="0"/>
              <a:ea typeface="BestMarker" pitchFamily="2" charset="0"/>
            </a:endParaRPr>
          </a:p>
        </p:txBody>
      </p:sp>
      <p:sp>
        <p:nvSpPr>
          <p:cNvPr id="4" name="TextBox 3"/>
          <p:cNvSpPr txBox="1"/>
          <p:nvPr/>
        </p:nvSpPr>
        <p:spPr>
          <a:xfrm>
            <a:off x="533400" y="5288340"/>
            <a:ext cx="8153400" cy="1200329"/>
          </a:xfrm>
          <a:prstGeom prst="rect">
            <a:avLst/>
          </a:prstGeom>
          <a:noFill/>
        </p:spPr>
        <p:txBody>
          <a:bodyPr wrap="square" rtlCol="0">
            <a:spAutoFit/>
          </a:bodyPr>
          <a:lstStyle/>
          <a:p>
            <a:r>
              <a:rPr lang="es-ES" sz="2400" b="1" dirty="0" smtClean="0">
                <a:latin typeface="Century Gothic" pitchFamily="34" charset="0"/>
              </a:rPr>
              <a:t>Un </a:t>
            </a:r>
            <a:r>
              <a:rPr lang="es-ES" sz="2400" b="1" dirty="0" smtClean="0">
                <a:solidFill>
                  <a:srgbClr val="FF0000"/>
                </a:solidFill>
                <a:latin typeface="Century Gothic" pitchFamily="34" charset="0"/>
              </a:rPr>
              <a:t>molinero</a:t>
            </a:r>
            <a:r>
              <a:rPr lang="es-ES" sz="2400" b="1" dirty="0" smtClean="0">
                <a:latin typeface="Century Gothic" pitchFamily="34" charset="0"/>
              </a:rPr>
              <a:t> usa una máquina para triturar los granos.</a:t>
            </a:r>
          </a:p>
          <a:p>
            <a:r>
              <a:rPr lang="es-ES" sz="2400" b="1" dirty="0" smtClean="0">
                <a:latin typeface="Century Gothic" pitchFamily="34" charset="0"/>
              </a:rPr>
              <a:t>Luego, son cernidos hasta ser polvo.</a:t>
            </a:r>
          </a:p>
          <a:p>
            <a:r>
              <a:rPr lang="es-ES" sz="2400" b="1" dirty="0" smtClean="0">
                <a:latin typeface="Century Gothic" pitchFamily="34" charset="0"/>
              </a:rPr>
              <a:t>El polvo se llama </a:t>
            </a:r>
            <a:r>
              <a:rPr lang="es-ES" sz="2400" b="1" dirty="0" smtClean="0">
                <a:solidFill>
                  <a:srgbClr val="FF0000"/>
                </a:solidFill>
                <a:latin typeface="Century Gothic" pitchFamily="34" charset="0"/>
              </a:rPr>
              <a:t>harina</a:t>
            </a:r>
            <a:r>
              <a:rPr lang="es-ES" sz="2400" b="1" dirty="0" smtClean="0">
                <a:latin typeface="Century Gothic" pitchFamily="34" charset="0"/>
              </a:rPr>
              <a:t>.</a:t>
            </a:r>
            <a:endParaRPr lang="es-ES" sz="2400" b="1" dirty="0">
              <a:latin typeface="Century Gothic" pitchFamily="34" charset="0"/>
            </a:endParaRPr>
          </a:p>
        </p:txBody>
      </p:sp>
      <p:pic>
        <p:nvPicPr>
          <p:cNvPr id="17410" name="Picture 2" descr="wheat flour mill"/>
          <p:cNvPicPr>
            <a:picLocks noChangeAspect="1" noChangeArrowheads="1"/>
          </p:cNvPicPr>
          <p:nvPr/>
        </p:nvPicPr>
        <p:blipFill>
          <a:blip r:embed="rId2" cstate="print"/>
          <a:srcRect/>
          <a:stretch>
            <a:fillRect/>
          </a:stretch>
        </p:blipFill>
        <p:spPr bwMode="auto">
          <a:xfrm>
            <a:off x="228600" y="1981200"/>
            <a:ext cx="2971800" cy="2971800"/>
          </a:xfrm>
          <a:prstGeom prst="rect">
            <a:avLst/>
          </a:prstGeom>
          <a:noFill/>
          <a:ln w="38100">
            <a:solidFill>
              <a:schemeClr val="tx1"/>
            </a:solidFill>
          </a:ln>
        </p:spPr>
      </p:pic>
      <p:pic>
        <p:nvPicPr>
          <p:cNvPr id="17412" name="Picture 4" descr="Jared Van Camp operates Nellcôte's flour mill."/>
          <p:cNvPicPr>
            <a:picLocks noChangeAspect="1" noChangeArrowheads="1"/>
          </p:cNvPicPr>
          <p:nvPr/>
        </p:nvPicPr>
        <p:blipFill>
          <a:blip r:embed="rId3" cstate="print"/>
          <a:srcRect/>
          <a:stretch>
            <a:fillRect/>
          </a:stretch>
        </p:blipFill>
        <p:spPr bwMode="auto">
          <a:xfrm>
            <a:off x="3505200" y="1524000"/>
            <a:ext cx="2133600" cy="2133601"/>
          </a:xfrm>
          <a:prstGeom prst="rect">
            <a:avLst/>
          </a:prstGeom>
          <a:noFill/>
          <a:ln w="38100">
            <a:solidFill>
              <a:schemeClr val="tx1"/>
            </a:solidFill>
          </a:ln>
        </p:spPr>
      </p:pic>
      <p:pic>
        <p:nvPicPr>
          <p:cNvPr id="17414" name="Picture 6" descr="Milling whole wheat flour."/>
          <p:cNvPicPr>
            <a:picLocks noChangeAspect="1" noChangeArrowheads="1"/>
          </p:cNvPicPr>
          <p:nvPr/>
        </p:nvPicPr>
        <p:blipFill>
          <a:blip r:embed="rId4" cstate="print"/>
          <a:srcRect/>
          <a:stretch>
            <a:fillRect/>
          </a:stretch>
        </p:blipFill>
        <p:spPr bwMode="auto">
          <a:xfrm>
            <a:off x="5867400" y="2971800"/>
            <a:ext cx="2895600" cy="1930400"/>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1"/>
            <a:ext cx="8458200" cy="584775"/>
          </a:xfrm>
          <a:prstGeom prst="rect">
            <a:avLst/>
          </a:prstGeom>
          <a:solidFill>
            <a:schemeClr val="bg1"/>
          </a:solidFill>
          <a:ln w="38100">
            <a:solidFill>
              <a:schemeClr val="tx1"/>
            </a:solidFill>
          </a:ln>
        </p:spPr>
        <p:txBody>
          <a:bodyPr wrap="square" rtlCol="0">
            <a:spAutoFit/>
          </a:bodyPr>
          <a:lstStyle/>
          <a:p>
            <a:pPr algn="ctr"/>
            <a:r>
              <a:rPr lang="es-ES" sz="3200" b="1" dirty="0" smtClean="0">
                <a:solidFill>
                  <a:srgbClr val="00B050"/>
                </a:solidFill>
                <a:latin typeface="Century Gothic" pitchFamily="34" charset="0"/>
                <a:ea typeface="BestMarker" pitchFamily="2" charset="0"/>
              </a:rPr>
              <a:t>¿Quién usa la harina para hacer pan?</a:t>
            </a:r>
            <a:endParaRPr lang="es-ES" sz="3200" b="1" dirty="0">
              <a:solidFill>
                <a:srgbClr val="00B050"/>
              </a:solidFill>
              <a:latin typeface="Century Gothic" pitchFamily="34" charset="0"/>
              <a:ea typeface="BestMarker" pitchFamily="2" charset="0"/>
            </a:endParaRPr>
          </a:p>
        </p:txBody>
      </p:sp>
      <p:sp>
        <p:nvSpPr>
          <p:cNvPr id="4" name="TextBox 3"/>
          <p:cNvSpPr txBox="1"/>
          <p:nvPr/>
        </p:nvSpPr>
        <p:spPr>
          <a:xfrm>
            <a:off x="381000" y="4953000"/>
            <a:ext cx="8458200" cy="1569660"/>
          </a:xfrm>
          <a:prstGeom prst="rect">
            <a:avLst/>
          </a:prstGeom>
          <a:noFill/>
        </p:spPr>
        <p:txBody>
          <a:bodyPr wrap="square" rtlCol="0">
            <a:spAutoFit/>
          </a:bodyPr>
          <a:lstStyle/>
          <a:p>
            <a:r>
              <a:rPr lang="es-ES" sz="2400" b="1" dirty="0" smtClean="0">
                <a:latin typeface="Century Gothic" pitchFamily="34" charset="0"/>
              </a:rPr>
              <a:t>Los panaderos usan la harina para hacer pan.</a:t>
            </a:r>
          </a:p>
          <a:p>
            <a:r>
              <a:rPr lang="es-ES" sz="2400" b="1" dirty="0" smtClean="0">
                <a:latin typeface="Century Gothic" pitchFamily="34" charset="0"/>
              </a:rPr>
              <a:t>Primero, hacen </a:t>
            </a:r>
            <a:r>
              <a:rPr lang="es-ES" sz="2400" b="1" dirty="0" smtClean="0">
                <a:solidFill>
                  <a:srgbClr val="FF0000"/>
                </a:solidFill>
                <a:latin typeface="Century Gothic" pitchFamily="34" charset="0"/>
              </a:rPr>
              <a:t>masa</a:t>
            </a:r>
            <a:r>
              <a:rPr lang="es-ES" sz="2400" b="1" dirty="0" smtClean="0">
                <a:latin typeface="Century Gothic" pitchFamily="34" charset="0"/>
              </a:rPr>
              <a:t> al mezclar harina, mantequilla, agua y </a:t>
            </a:r>
            <a:r>
              <a:rPr lang="es-ES" sz="2400" b="1" dirty="0" smtClean="0">
                <a:solidFill>
                  <a:srgbClr val="FF0000"/>
                </a:solidFill>
                <a:latin typeface="Century Gothic" pitchFamily="34" charset="0"/>
              </a:rPr>
              <a:t>levadura</a:t>
            </a:r>
            <a:r>
              <a:rPr lang="es-ES" sz="2400" b="1" dirty="0" smtClean="0">
                <a:latin typeface="Century Gothic" pitchFamily="34" charset="0"/>
              </a:rPr>
              <a:t>.</a:t>
            </a:r>
          </a:p>
          <a:p>
            <a:r>
              <a:rPr lang="es-ES" sz="2400" b="1" dirty="0" smtClean="0">
                <a:latin typeface="Century Gothic" pitchFamily="34" charset="0"/>
              </a:rPr>
              <a:t>La </a:t>
            </a:r>
            <a:r>
              <a:rPr lang="es-ES" sz="2400" b="1" dirty="0" smtClean="0">
                <a:solidFill>
                  <a:srgbClr val="FF0000"/>
                </a:solidFill>
                <a:latin typeface="Century Gothic" pitchFamily="34" charset="0"/>
              </a:rPr>
              <a:t>levadura</a:t>
            </a:r>
            <a:r>
              <a:rPr lang="es-ES" sz="2400" b="1" dirty="0" smtClean="0">
                <a:latin typeface="Century Gothic" pitchFamily="34" charset="0"/>
              </a:rPr>
              <a:t> hace que la masa crezca.</a:t>
            </a:r>
          </a:p>
        </p:txBody>
      </p:sp>
      <p:pic>
        <p:nvPicPr>
          <p:cNvPr id="18434" name="Picture 2" descr="Boudin Bakery master baker Fernando Padilla dumps a bag of flour into a mixer to make sourdough bread at Boudin Bakery April 21, 2008 in San Francisco, California. Boudin, the oldest continuously operating business in San Francisco and the original Sourdough French bread maker is being forced to raise prices on its popular sourdough bread as the cost of flour has nearly tripled in the past year due to high wheat prices caused by strong worldwide demand and increased price speculation."/>
          <p:cNvPicPr>
            <a:picLocks noChangeAspect="1" noChangeArrowheads="1"/>
          </p:cNvPicPr>
          <p:nvPr/>
        </p:nvPicPr>
        <p:blipFill>
          <a:blip r:embed="rId2" cstate="print"/>
          <a:srcRect/>
          <a:stretch>
            <a:fillRect/>
          </a:stretch>
        </p:blipFill>
        <p:spPr bwMode="auto">
          <a:xfrm>
            <a:off x="533400" y="1295400"/>
            <a:ext cx="4724400" cy="3352800"/>
          </a:xfrm>
          <a:prstGeom prst="rect">
            <a:avLst/>
          </a:prstGeom>
          <a:noFill/>
          <a:ln w="38100">
            <a:solidFill>
              <a:schemeClr val="tx2">
                <a:lumMod val="60000"/>
                <a:lumOff val="40000"/>
              </a:schemeClr>
            </a:solidFill>
          </a:ln>
        </p:spPr>
      </p:pic>
      <p:pic>
        <p:nvPicPr>
          <p:cNvPr id="18438" name="Picture 6" descr="http://1.bp.blogspot.com/-97Smy2BrXsc/UGrqUiht7QI/AAAAAAAADh8/rCXDDfcUarA/s1600/IMG_0029.JPG"/>
          <p:cNvPicPr>
            <a:picLocks noChangeAspect="1" noChangeArrowheads="1"/>
          </p:cNvPicPr>
          <p:nvPr/>
        </p:nvPicPr>
        <p:blipFill>
          <a:blip r:embed="rId3" cstate="print"/>
          <a:srcRect/>
          <a:stretch>
            <a:fillRect/>
          </a:stretch>
        </p:blipFill>
        <p:spPr bwMode="auto">
          <a:xfrm>
            <a:off x="6248400" y="1143000"/>
            <a:ext cx="1524000" cy="1143000"/>
          </a:xfrm>
          <a:prstGeom prst="rect">
            <a:avLst/>
          </a:prstGeom>
          <a:noFill/>
          <a:ln w="19050">
            <a:solidFill>
              <a:schemeClr val="tx2">
                <a:lumMod val="60000"/>
                <a:lumOff val="40000"/>
              </a:schemeClr>
            </a:solidFill>
          </a:ln>
        </p:spPr>
      </p:pic>
      <p:sp>
        <p:nvSpPr>
          <p:cNvPr id="10" name="TextBox 9"/>
          <p:cNvSpPr txBox="1"/>
          <p:nvPr/>
        </p:nvSpPr>
        <p:spPr>
          <a:xfrm>
            <a:off x="5867400" y="2514600"/>
            <a:ext cx="2438400" cy="369332"/>
          </a:xfrm>
          <a:prstGeom prst="rect">
            <a:avLst/>
          </a:prstGeom>
          <a:solidFill>
            <a:schemeClr val="bg1"/>
          </a:solidFill>
          <a:ln>
            <a:solidFill>
              <a:schemeClr val="tx2">
                <a:lumMod val="60000"/>
                <a:lumOff val="40000"/>
              </a:schemeClr>
            </a:solidFill>
          </a:ln>
        </p:spPr>
        <p:txBody>
          <a:bodyPr wrap="square" rtlCol="0">
            <a:spAutoFit/>
          </a:bodyPr>
          <a:lstStyle/>
          <a:p>
            <a:pPr algn="ctr"/>
            <a:r>
              <a:rPr lang="es-ES" b="1" dirty="0" smtClean="0">
                <a:solidFill>
                  <a:srgbClr val="FF0000"/>
                </a:solidFill>
                <a:latin typeface="Century Gothic" pitchFamily="34" charset="0"/>
              </a:rPr>
              <a:t>levadura con agua</a:t>
            </a:r>
            <a:endParaRPr lang="es-ES" b="1" dirty="0">
              <a:solidFill>
                <a:srgbClr val="FF0000"/>
              </a:solidFill>
              <a:latin typeface="Century Gothic" pitchFamily="34" charset="0"/>
            </a:endParaRPr>
          </a:p>
        </p:txBody>
      </p:sp>
      <p:cxnSp>
        <p:nvCxnSpPr>
          <p:cNvPr id="12" name="Straight Arrow Connector 11"/>
          <p:cNvCxnSpPr>
            <a:stCxn id="10" idx="0"/>
          </p:cNvCxnSpPr>
          <p:nvPr/>
        </p:nvCxnSpPr>
        <p:spPr>
          <a:xfrm flipV="1">
            <a:off x="7086600" y="1600200"/>
            <a:ext cx="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440" name="Picture 8" descr="http://www.breadrecipemaker.com/wp-content/uploads/2012/09/IMAG0944.jpg"/>
          <p:cNvPicPr>
            <a:picLocks noChangeAspect="1" noChangeArrowheads="1"/>
          </p:cNvPicPr>
          <p:nvPr/>
        </p:nvPicPr>
        <p:blipFill>
          <a:blip r:embed="rId4" cstate="print"/>
          <a:srcRect/>
          <a:stretch>
            <a:fillRect/>
          </a:stretch>
        </p:blipFill>
        <p:spPr bwMode="auto">
          <a:xfrm>
            <a:off x="5562600" y="3276600"/>
            <a:ext cx="3048000" cy="1714500"/>
          </a:xfrm>
          <a:prstGeom prst="rect">
            <a:avLst/>
          </a:prstGeom>
          <a:noFill/>
          <a:ln w="38100">
            <a:solidFill>
              <a:schemeClr val="tx2">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181600"/>
            <a:ext cx="8458200" cy="1200329"/>
          </a:xfrm>
          <a:prstGeom prst="rect">
            <a:avLst/>
          </a:prstGeom>
          <a:noFill/>
        </p:spPr>
        <p:txBody>
          <a:bodyPr wrap="square" rtlCol="0">
            <a:spAutoFit/>
          </a:bodyPr>
          <a:lstStyle/>
          <a:p>
            <a:r>
              <a:rPr lang="es-ES" sz="2400" b="1" dirty="0" smtClean="0">
                <a:latin typeface="Century Gothic" pitchFamily="34" charset="0"/>
              </a:rPr>
              <a:t>El panadero forma la masa y la hornea en el horno.</a:t>
            </a:r>
          </a:p>
          <a:p>
            <a:r>
              <a:rPr lang="es-ES" sz="2400" b="1" dirty="0" smtClean="0">
                <a:latin typeface="Century Gothic" pitchFamily="34" charset="0"/>
              </a:rPr>
              <a:t>Ahora es pan.</a:t>
            </a:r>
          </a:p>
          <a:p>
            <a:r>
              <a:rPr lang="es-ES" sz="2400" b="1" dirty="0" smtClean="0">
                <a:latin typeface="Century Gothic" pitchFamily="34" charset="0"/>
              </a:rPr>
              <a:t>Está envuelto y preparado para el mercado.</a:t>
            </a:r>
          </a:p>
        </p:txBody>
      </p:sp>
      <p:pic>
        <p:nvPicPr>
          <p:cNvPr id="19460" name="Picture 4" descr="http://www.fairfieldbread.com/wp-content/uploads/2011/07/shaping-I.jpg"/>
          <p:cNvPicPr>
            <a:picLocks noChangeAspect="1" noChangeArrowheads="1"/>
          </p:cNvPicPr>
          <p:nvPr/>
        </p:nvPicPr>
        <p:blipFill>
          <a:blip r:embed="rId2" cstate="print"/>
          <a:srcRect/>
          <a:stretch>
            <a:fillRect/>
          </a:stretch>
        </p:blipFill>
        <p:spPr bwMode="auto">
          <a:xfrm>
            <a:off x="609600" y="304800"/>
            <a:ext cx="3486150" cy="4648200"/>
          </a:xfrm>
          <a:prstGeom prst="rect">
            <a:avLst/>
          </a:prstGeom>
          <a:noFill/>
          <a:ln w="38100">
            <a:solidFill>
              <a:schemeClr val="tx1"/>
            </a:solidFill>
          </a:ln>
        </p:spPr>
      </p:pic>
      <p:pic>
        <p:nvPicPr>
          <p:cNvPr id="19462" name="Picture 6" descr="http://www.popsci.com/files/imagecache/article_image_large/articles/wonderbread.png"/>
          <p:cNvPicPr>
            <a:picLocks noChangeAspect="1" noChangeArrowheads="1"/>
          </p:cNvPicPr>
          <p:nvPr/>
        </p:nvPicPr>
        <p:blipFill>
          <a:blip r:embed="rId3" cstate="print"/>
          <a:srcRect/>
          <a:stretch>
            <a:fillRect/>
          </a:stretch>
        </p:blipFill>
        <p:spPr bwMode="auto">
          <a:xfrm>
            <a:off x="4572000" y="1600200"/>
            <a:ext cx="4370292" cy="2971800"/>
          </a:xfrm>
          <a:prstGeom prst="rect">
            <a:avLst/>
          </a:prstGeom>
          <a:noFill/>
          <a:ln w="38100">
            <a:solidFill>
              <a:srgbClr val="FF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5715000"/>
            <a:ext cx="6705600" cy="830997"/>
          </a:xfrm>
          <a:prstGeom prst="rect">
            <a:avLst/>
          </a:prstGeom>
          <a:noFill/>
        </p:spPr>
        <p:txBody>
          <a:bodyPr wrap="square" rtlCol="0">
            <a:spAutoFit/>
          </a:bodyPr>
          <a:lstStyle/>
          <a:p>
            <a:r>
              <a:rPr lang="es-ES" sz="2400" b="1" dirty="0" smtClean="0">
                <a:latin typeface="Century Gothic" pitchFamily="34" charset="0"/>
              </a:rPr>
              <a:t>El repartidor lleva el pan al mercado.</a:t>
            </a:r>
          </a:p>
          <a:p>
            <a:r>
              <a:rPr lang="es-ES" sz="2400" b="1" dirty="0" smtClean="0">
                <a:latin typeface="Century Gothic" pitchFamily="34" charset="0"/>
              </a:rPr>
              <a:t>La dependienta del mercado vende el pan.</a:t>
            </a:r>
          </a:p>
        </p:txBody>
      </p:sp>
      <p:pic>
        <p:nvPicPr>
          <p:cNvPr id="20482" name="Picture 2" descr="http://www.theparisreview.org/blog/wp-content/uploads/2010/11/wonderbread.jpg"/>
          <p:cNvPicPr>
            <a:picLocks noChangeAspect="1" noChangeArrowheads="1"/>
          </p:cNvPicPr>
          <p:nvPr/>
        </p:nvPicPr>
        <p:blipFill>
          <a:blip r:embed="rId2" cstate="print"/>
          <a:srcRect/>
          <a:stretch>
            <a:fillRect/>
          </a:stretch>
        </p:blipFill>
        <p:spPr bwMode="auto">
          <a:xfrm>
            <a:off x="304800" y="1447800"/>
            <a:ext cx="3251200" cy="2438400"/>
          </a:xfrm>
          <a:prstGeom prst="rect">
            <a:avLst/>
          </a:prstGeom>
          <a:noFill/>
          <a:ln w="38100">
            <a:solidFill>
              <a:srgbClr val="C00000"/>
            </a:solidFill>
          </a:ln>
        </p:spPr>
      </p:pic>
      <p:pic>
        <p:nvPicPr>
          <p:cNvPr id="20484" name="Picture 4" descr="http://cmsimg.dailyrecord.com/apps/pbcsi.dll/bilde?Site=C0&amp;Date=20130227&amp;Category=NJBIZ&amp;ArtNo=302270025&amp;Ref=AR&amp;MaxW=640&amp;Border=0&amp;Hostess-sale-Wonder-bread-nears-completion"/>
          <p:cNvPicPr>
            <a:picLocks noChangeAspect="1" noChangeArrowheads="1"/>
          </p:cNvPicPr>
          <p:nvPr/>
        </p:nvPicPr>
        <p:blipFill>
          <a:blip r:embed="rId3" cstate="print"/>
          <a:srcRect l="2500" r="10000" b="5764"/>
          <a:stretch>
            <a:fillRect/>
          </a:stretch>
        </p:blipFill>
        <p:spPr bwMode="auto">
          <a:xfrm>
            <a:off x="1905000" y="3581400"/>
            <a:ext cx="2383277" cy="1600200"/>
          </a:xfrm>
          <a:prstGeom prst="rect">
            <a:avLst/>
          </a:prstGeom>
          <a:noFill/>
          <a:ln w="28575">
            <a:solidFill>
              <a:srgbClr val="C00000"/>
            </a:solidFill>
          </a:ln>
        </p:spPr>
      </p:pic>
      <p:sp>
        <p:nvSpPr>
          <p:cNvPr id="7" name="TextBox 6"/>
          <p:cNvSpPr txBox="1"/>
          <p:nvPr/>
        </p:nvSpPr>
        <p:spPr>
          <a:xfrm>
            <a:off x="533400" y="304800"/>
            <a:ext cx="7848600" cy="923330"/>
          </a:xfrm>
          <a:prstGeom prst="rect">
            <a:avLst/>
          </a:prstGeom>
          <a:solidFill>
            <a:schemeClr val="bg1"/>
          </a:solidFill>
          <a:ln w="38100">
            <a:solidFill>
              <a:schemeClr val="tx1"/>
            </a:solidFill>
          </a:ln>
        </p:spPr>
        <p:txBody>
          <a:bodyPr wrap="square" rtlCol="0">
            <a:spAutoFit/>
          </a:bodyPr>
          <a:lstStyle/>
          <a:p>
            <a:pPr algn="ctr"/>
            <a:r>
              <a:rPr lang="es-ES" sz="5400" b="1" dirty="0" smtClean="0">
                <a:solidFill>
                  <a:srgbClr val="00B050"/>
                </a:solidFill>
                <a:latin typeface="Century Gothic" pitchFamily="34" charset="0"/>
                <a:ea typeface="BestMarker" pitchFamily="2" charset="0"/>
              </a:rPr>
              <a:t>¿Quién vende el pan?</a:t>
            </a:r>
            <a:endParaRPr lang="es-ES" sz="5400" b="1" dirty="0">
              <a:solidFill>
                <a:srgbClr val="00B050"/>
              </a:solidFill>
              <a:latin typeface="Century Gothic" pitchFamily="34" charset="0"/>
              <a:ea typeface="BestMarker" pitchFamily="2" charset="0"/>
            </a:endParaRPr>
          </a:p>
        </p:txBody>
      </p:sp>
      <p:pic>
        <p:nvPicPr>
          <p:cNvPr id="20490" name="Picture 10" descr="http://us.123rf.com/400wm/400/400/ariwasabi/ariwasabi1011/ariwasabi101100036/8294734-smiling-woman-sales-clerk-giving-baguette-bread-to-customer-camera--isolated-on-white-background.jpg"/>
          <p:cNvPicPr>
            <a:picLocks noChangeAspect="1" noChangeArrowheads="1"/>
          </p:cNvPicPr>
          <p:nvPr/>
        </p:nvPicPr>
        <p:blipFill>
          <a:blip r:embed="rId4" cstate="print"/>
          <a:srcRect/>
          <a:stretch>
            <a:fillRect/>
          </a:stretch>
        </p:blipFill>
        <p:spPr bwMode="auto">
          <a:xfrm>
            <a:off x="5257800" y="1447800"/>
            <a:ext cx="2868798" cy="4038600"/>
          </a:xfrm>
          <a:prstGeom prst="rect">
            <a:avLst/>
          </a:prstGeom>
          <a:noFill/>
          <a:ln w="28575">
            <a:solidFill>
              <a:schemeClr val="tx2">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258</Words>
  <Application>Microsoft Office PowerPoint</Application>
  <PresentationFormat>On-screen Show (4:3)</PresentationFormat>
  <Paragraphs>53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Kramer Family</dc:creator>
  <cp:lastModifiedBy>cesar.vargas</cp:lastModifiedBy>
  <cp:revision>65</cp:revision>
  <dcterms:created xsi:type="dcterms:W3CDTF">2013-03-17T15:19:04Z</dcterms:created>
  <dcterms:modified xsi:type="dcterms:W3CDTF">2013-04-15T17:13:39Z</dcterms:modified>
</cp:coreProperties>
</file>